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729" r:id="rId2"/>
    <p:sldId id="3576" r:id="rId3"/>
    <p:sldId id="1920" r:id="rId4"/>
    <p:sldId id="1904" r:id="rId5"/>
    <p:sldId id="3828" r:id="rId6"/>
    <p:sldId id="3829" r:id="rId7"/>
    <p:sldId id="3841" r:id="rId8"/>
    <p:sldId id="1937" r:id="rId9"/>
    <p:sldId id="1936" r:id="rId10"/>
    <p:sldId id="3588" r:id="rId11"/>
    <p:sldId id="1944" r:id="rId12"/>
    <p:sldId id="1942" r:id="rId13"/>
    <p:sldId id="1957" r:id="rId14"/>
    <p:sldId id="3987" r:id="rId15"/>
    <p:sldId id="3988" r:id="rId16"/>
    <p:sldId id="3978" r:id="rId17"/>
    <p:sldId id="3990" r:id="rId18"/>
    <p:sldId id="3991" r:id="rId19"/>
    <p:sldId id="3937" r:id="rId20"/>
    <p:sldId id="2118" r:id="rId21"/>
    <p:sldId id="2119" r:id="rId22"/>
    <p:sldId id="2122" r:id="rId23"/>
    <p:sldId id="2123" r:id="rId24"/>
    <p:sldId id="3900" r:id="rId25"/>
    <p:sldId id="2158" r:id="rId26"/>
    <p:sldId id="2114" r:id="rId27"/>
    <p:sldId id="3893" r:id="rId28"/>
    <p:sldId id="2188" r:id="rId29"/>
    <p:sldId id="2709" r:id="rId30"/>
    <p:sldId id="2124" r:id="rId31"/>
    <p:sldId id="2149" r:id="rId32"/>
    <p:sldId id="3581" r:id="rId33"/>
    <p:sldId id="2189" r:id="rId34"/>
    <p:sldId id="2190" r:id="rId35"/>
    <p:sldId id="2186" r:id="rId36"/>
    <p:sldId id="2111" r:id="rId37"/>
    <p:sldId id="2134" r:id="rId38"/>
    <p:sldId id="3898" r:id="rId39"/>
    <p:sldId id="2080" r:id="rId40"/>
    <p:sldId id="3876" r:id="rId4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C30D1-1C6A-445B-B6D1-03CF8E403034}"/>
              </a:ext>
            </a:extLst>
          </p:cNvPr>
          <p:cNvSpPr txBox="1"/>
          <p:nvPr/>
        </p:nvSpPr>
        <p:spPr>
          <a:xfrm>
            <a:off x="276226" y="121639"/>
            <a:ext cx="48005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/>
              <a:t>Maps and Sets (32)</a:t>
            </a:r>
          </a:p>
          <a:p>
            <a:pPr algn="ctr"/>
            <a:r>
              <a:rPr lang="en-US" sz="2200" b="1" dirty="0"/>
              <a:t>Chapter </a:t>
            </a:r>
            <a:r>
              <a:rPr lang="en-US" sz="2400" b="1" dirty="0"/>
              <a:t>9.3-4, pgs. 530-555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Grading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8368" y="1259766"/>
          <a:ext cx="9962008" cy="124968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Points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Requirement (50 + 10)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BST commands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set the BST template type mode to int and string respectively. BST command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add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adds an int or string element to the BST. (Attempt to add a duplicate node outputs False.) BST command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print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outputs the BST in level order. (If the BST is empty, output "Empty".) (lab08_in_01.txt)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8368" y="250432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BST commands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size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clear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are correctly implemented for types int and string. (lab08_in_02.txt)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8368" y="302721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Nodes are correctly removed from the BST using the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remove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command. (Attempt to remove a non-existent node outputs False.) (lab08_in_03.txt)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58368" y="353959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The BST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find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outputs "Found" if the value is in the BST and "Not Found" if the node is not found. (lab08_in_04.txt)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58368" y="5433848"/>
          <a:ext cx="9962008" cy="30480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A BST class is derived from the abstract </a:t>
                      </a:r>
                      <a:r>
                        <a:rPr lang="en-US" sz="1400" b="1" dirty="0" err="1">
                          <a:effectLst/>
                          <a:latin typeface="Consolas" panose="020B0609020204030204" pitchFamily="49" charset="0"/>
                        </a:rPr>
                        <a:t>BSTInterface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 interface class.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8368" y="5745738"/>
          <a:ext cx="9962008" cy="30480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All classes have public </a:t>
                      </a:r>
                      <a:r>
                        <a:rPr lang="en-US" sz="1400" b="1" dirty="0" err="1">
                          <a:effectLst/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 and friend insertion member functions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58368" y="487350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BONUS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: The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tree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displays the tree in in-order using BST iterators. (If the BST is empty, output "Empty".) (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lab07_in_06.txt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58368" y="4571491"/>
          <a:ext cx="9962008" cy="30480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-10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Memory leaks, array out-of-bounds, or use of STL container detected.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E79D38C-B096-4E96-8F8B-662F7DE1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0287" y="914400"/>
            <a:ext cx="4980090" cy="297654"/>
          </a:xfrm>
        </p:spPr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55975D-E12F-4F5C-BBBF-B497701AD1ED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4051227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The BST "</a:t>
                      </a:r>
                      <a:r>
                        <a:rPr lang="en-US" sz="1400" b="1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</a:rPr>
                        <a:t>copy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makes a deep copy of the current BST. BST command "</a:t>
                      </a:r>
                      <a:r>
                        <a:rPr lang="en-US" sz="1400" b="1" dirty="0" err="1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</a:rPr>
                        <a:t>printcopy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outputs the deep BST copy in level order. (lab08_in_05.txt)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4FC00E8-A0DD-4474-98CB-CE30ECEC49CE}"/>
              </a:ext>
            </a:extLst>
          </p:cNvPr>
          <p:cNvGraphicFramePr>
            <a:graphicFrameLocks noGrp="1"/>
          </p:cNvGraphicFramePr>
          <p:nvPr/>
        </p:nvGraphicFramePr>
        <p:xfrm>
          <a:off x="660296" y="6048608"/>
          <a:ext cx="9962008" cy="73152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BONUS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: The bonus "</a:t>
                      </a:r>
                      <a:r>
                        <a:rPr lang="en-US" sz="1400" b="1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</a:rPr>
                        <a:t>tree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is implemented using an iterator implemented as a BST inner class with ++, *, and != operators. The BST class has public begin() and end() functions that return instantiated iterators.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1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1219201"/>
            <a:ext cx="8503920" cy="56015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"</a:t>
            </a:r>
            <a:r>
              <a:rPr lang="en-US" sz="1200" b="1" dirty="0" err="1">
                <a:latin typeface="Consolas" panose="020B0609020204030204" pitchFamily="49" charset="0"/>
              </a:rPr>
              <a:t>BSTInterface.h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</a:rPr>
              <a:t> 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class BST : public </a:t>
            </a:r>
            <a:r>
              <a:rPr lang="en-US" sz="1200" b="1" dirty="0" err="1">
                <a:latin typeface="Consolas" panose="020B0609020204030204" pitchFamily="49" charset="0"/>
              </a:rPr>
              <a:t>BSTInterface</a:t>
            </a:r>
            <a:r>
              <a:rPr lang="en-US" sz="1200" b="1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struct Node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T data_;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Node* left_;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Node* right_;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Node(const T&amp; d) : data_(d), left_(NULL), right_(NULL) {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Node* root_;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BST() { this-&gt;root_ = NULL;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~BST() { </a:t>
            </a:r>
            <a:r>
              <a:rPr lang="en-US" sz="1200" b="1" dirty="0" err="1">
                <a:latin typeface="Consolas" panose="020B0609020204030204" pitchFamily="49" charset="0"/>
              </a:rPr>
              <a:t>clearTree</a:t>
            </a:r>
            <a:r>
              <a:rPr lang="en-US" sz="1200" b="1" dirty="0">
                <a:latin typeface="Consolas" panose="020B0609020204030204" pitchFamily="49" charset="0"/>
              </a:rPr>
              <a:t>();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true if node added to BST, else false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bool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addNode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(const T&amp; data) { return insert(this-&gt;root_, data);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true if node removed from BST, else false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bool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removeNode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(const T&amp; data) { return remove(this-&gt;root_, data);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true if BST cleared of all nodes, else false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bool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clearTree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 { return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deleteTree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(root_);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a level order traversal of a BST as a string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string toString() const { ...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Override insertion operator to insert BST string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friend std::ostream&amp; operator&lt;&lt; (ostream&amp;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, const BST&lt;T&gt;&amp;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) { ...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6781801" y="2743200"/>
            <a:ext cx="3039653" cy="1450182"/>
          </a:xfrm>
          <a:prstGeom prst="borderCallout1">
            <a:avLst>
              <a:gd name="adj1" fmla="val 50674"/>
              <a:gd name="adj2" fmla="val 179"/>
              <a:gd name="adj3" fmla="val -32525"/>
              <a:gd name="adj4" fmla="val -155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err="1"/>
              <a:t>structs</a:t>
            </a:r>
            <a:r>
              <a:rPr lang="en-US" sz="1200" dirty="0"/>
              <a:t> are lightweight objects and often used in place of a class if the object's main responsibility is a type of data storage. A node represents a single value, is similar to a primitive type, is mutable, and relatively small, and hence a good candidate for a struct </a:t>
            </a:r>
            <a:endParaRPr lang="en-US" sz="1200" b="1" dirty="0">
              <a:latin typeface="Consolas" panose="020B0609020204030204" pitchFamily="49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781800" y="1371600"/>
            <a:ext cx="3039653" cy="685800"/>
          </a:xfrm>
          <a:prstGeom prst="borderCallout1">
            <a:avLst>
              <a:gd name="adj1" fmla="val 50674"/>
              <a:gd name="adj2" fmla="val 179"/>
              <a:gd name="adj3" fmla="val 48225"/>
              <a:gd name="adj4" fmla="val -100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/>
              <a:t>Class BST inherits from the interface template </a:t>
            </a:r>
            <a:r>
              <a:rPr lang="en-US" sz="1200" dirty="0" err="1"/>
              <a:t>BSTInterface</a:t>
            </a:r>
            <a:r>
              <a:rPr lang="en-US" sz="1200" dirty="0"/>
              <a:t> class.</a:t>
            </a:r>
            <a:endParaRPr lang="en-US" sz="12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6E3426F-1BEC-498D-808E-87AF49572E4E}"/>
              </a:ext>
            </a:extLst>
          </p:cNvPr>
          <p:cNvSpPr txBox="1"/>
          <p:nvPr/>
        </p:nvSpPr>
        <p:spPr>
          <a:xfrm>
            <a:off x="6478094" y="1297833"/>
            <a:ext cx="4329543" cy="166199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if (item1 == "Tree")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out &lt;&lt; endl &lt;&lt; "Tree ";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BST&lt;int&gt;::Iterator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bst.begin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BST&lt;int&gt;::Iterator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bst.end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if (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) out &lt;&lt; " Empty";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for (;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!=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out &lt;&lt; " " &lt;&lt; *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(Bonus)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1295400"/>
            <a:ext cx="6229071" cy="49859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"</a:t>
            </a:r>
            <a:r>
              <a:rPr lang="en-US" sz="1200" b="1" dirty="0" err="1">
                <a:latin typeface="Consolas" panose="020B0609020204030204" pitchFamily="49" charset="0"/>
              </a:rPr>
              <a:t>BSTInterface.h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</a:rPr>
              <a:t> 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class BST : public </a:t>
            </a:r>
            <a:r>
              <a:rPr lang="en-US" sz="1200" b="1" dirty="0" err="1">
                <a:latin typeface="Consolas" panose="020B0609020204030204" pitchFamily="49" charset="0"/>
              </a:rPr>
              <a:t>BSTInterface</a:t>
            </a:r>
            <a:r>
              <a:rPr lang="en-US" sz="1200" b="1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struct Node { ...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Node* root_;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BST() { this-&gt;root_ = NULL;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~BST() { </a:t>
            </a:r>
            <a:r>
              <a:rPr lang="en-US" sz="1200" b="1" dirty="0" err="1">
                <a:latin typeface="Consolas" panose="020B0609020204030204" pitchFamily="49" charset="0"/>
              </a:rPr>
              <a:t>clearTree</a:t>
            </a:r>
            <a:r>
              <a:rPr lang="en-US" sz="1200" b="1" dirty="0">
                <a:latin typeface="Consolas" panose="020B0609020204030204" pitchFamily="49" charset="0"/>
              </a:rPr>
              <a:t>();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/** BST iterator */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class Iterator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private: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mutable int index_;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Node* root_;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public: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Iterator(int index, Node* root) : index_(index), root_(root) {}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~Iterator() {}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virtual bool operator!=(const Iterator&amp;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rhs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) const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virtual Iterator operator++(T)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virtual T operator*() const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};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virtual Iterator begin()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virtual Iterator end() { ... }</a:t>
            </a:r>
          </a:p>
          <a:p>
            <a:endParaRPr lang="en-US" sz="12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14800" y="2971801"/>
            <a:ext cx="1453218" cy="1243251"/>
            <a:chOff x="2260600" y="1981200"/>
            <a:chExt cx="1854200" cy="1676400"/>
          </a:xfrm>
        </p:grpSpPr>
        <p:sp>
          <p:nvSpPr>
            <p:cNvPr id="11" name="Oval 10"/>
            <p:cNvSpPr/>
            <p:nvPr/>
          </p:nvSpPr>
          <p:spPr>
            <a:xfrm>
              <a:off x="2286000" y="1981200"/>
              <a:ext cx="18034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2133600"/>
              <a:ext cx="1828800" cy="49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BST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527300" y="2724666"/>
              <a:ext cx="1295400" cy="685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0600" y="2882900"/>
              <a:ext cx="1828800" cy="49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Iterator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6477001" y="5597592"/>
            <a:ext cx="3039653" cy="727009"/>
          </a:xfrm>
          <a:prstGeom prst="borderCallout1">
            <a:avLst>
              <a:gd name="adj1" fmla="val 50674"/>
              <a:gd name="adj2" fmla="val 179"/>
              <a:gd name="adj3" fmla="val -201987"/>
              <a:gd name="adj4" fmla="val -112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/>
              <a:t>Nested classes can access </a:t>
            </a:r>
            <a:r>
              <a:rPr lang="en-US" sz="1200" i="1" dirty="0"/>
              <a:t>all</a:t>
            </a:r>
            <a:r>
              <a:rPr lang="en-US" sz="1200" dirty="0"/>
              <a:t> members of the parent via a reference/pointer</a:t>
            </a:r>
            <a:endParaRPr lang="en-US" sz="1200" b="1" dirty="0">
              <a:latin typeface="Consolas" panose="020B0609020204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8787B-9A5F-487F-91A4-6E20FEE6C3AD}"/>
              </a:ext>
            </a:extLst>
          </p:cNvPr>
          <p:cNvGrpSpPr/>
          <p:nvPr/>
        </p:nvGrpSpPr>
        <p:grpSpPr>
          <a:xfrm>
            <a:off x="906408" y="2979231"/>
            <a:ext cx="9900136" cy="3124863"/>
            <a:chOff x="906408" y="2979231"/>
            <a:chExt cx="9900136" cy="3124863"/>
          </a:xfrm>
        </p:grpSpPr>
        <p:sp>
          <p:nvSpPr>
            <p:cNvPr id="13" name="TextBox 12"/>
            <p:cNvSpPr txBox="1"/>
            <p:nvPr/>
          </p:nvSpPr>
          <p:spPr>
            <a:xfrm>
              <a:off x="6477001" y="2979231"/>
              <a:ext cx="4329543" cy="147732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1200" b="1" dirty="0">
                  <a:latin typeface="Consolas" panose="020B0609020204030204" pitchFamily="49" charset="0"/>
                </a:rPr>
                <a:t>else if (item1 == "Find")</a:t>
              </a:r>
            </a:p>
            <a:p>
              <a:r>
                <a:rPr lang="en-US" sz="1200" b="1" dirty="0">
                  <a:latin typeface="Consolas" panose="020B0609020204030204" pitchFamily="49" charset="0"/>
                </a:rPr>
                <a:t>{</a:t>
              </a:r>
            </a:p>
            <a:p>
              <a:r>
                <a:rPr lang="en-US" sz="1200" b="1" dirty="0">
                  <a:latin typeface="Consolas" panose="020B0609020204030204" pitchFamily="49" charset="0"/>
                </a:rPr>
                <a:t>   out &lt;&lt; endl &lt;&lt; "Find " &lt;&lt; data;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BST&lt;int&gt;::Iterator </a:t>
              </a:r>
              <a:r>
                <a:rPr lang="en-US" sz="12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iter</a:t>
              </a:r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sz="12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bst.find</a:t>
              </a:r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(data);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BST&lt;int&gt;::Iterator </a:t>
              </a:r>
              <a:r>
                <a:rPr lang="en-US" sz="12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end_iter</a:t>
              </a:r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sz="12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bst.end</a:t>
              </a:r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if (!(</a:t>
              </a:r>
              <a:r>
                <a:rPr lang="en-US" sz="12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iter</a:t>
              </a:r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sz="12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end_iter</a:t>
              </a:r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)) out &lt;&lt; " Not Found";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   else out &lt;&lt; " Found " &lt;&lt; *</a:t>
              </a:r>
              <a:r>
                <a:rPr lang="en-US" sz="12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iter</a:t>
              </a:r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sz="1200" b="1" dirty="0">
                  <a:latin typeface="Consolas" panose="020B0609020204030204" pitchFamily="49" charset="0"/>
                </a:rPr>
                <a:t>}</a:t>
              </a:r>
            </a:p>
          </p:txBody>
        </p: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 flipH="1">
              <a:off x="4323825" y="3705999"/>
              <a:ext cx="2442735" cy="2237601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418DC0-C24B-4112-BCCB-DEA6FFB84076}"/>
                </a:ext>
              </a:extLst>
            </p:cNvPr>
            <p:cNvSpPr txBox="1"/>
            <p:nvPr/>
          </p:nvSpPr>
          <p:spPr>
            <a:xfrm>
              <a:off x="906408" y="5827095"/>
              <a:ext cx="54864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virtual Iterator find(T&amp; value) { ... }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3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855" name="Group 854"/>
          <p:cNvGrpSpPr/>
          <p:nvPr/>
        </p:nvGrpSpPr>
        <p:grpSpPr>
          <a:xfrm>
            <a:off x="6163806" y="2656875"/>
            <a:ext cx="4343400" cy="2971800"/>
            <a:chOff x="4495800" y="3810000"/>
            <a:chExt cx="4343400" cy="2971800"/>
          </a:xfrm>
        </p:grpSpPr>
        <p:sp>
          <p:nvSpPr>
            <p:cNvPr id="856" name="Rectangle 855"/>
            <p:cNvSpPr/>
            <p:nvPr/>
          </p:nvSpPr>
          <p:spPr>
            <a:xfrm>
              <a:off x="4495800" y="3810000"/>
              <a:ext cx="4343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7" name="Group 856"/>
            <p:cNvGrpSpPr/>
            <p:nvPr/>
          </p:nvGrpSpPr>
          <p:grpSpPr>
            <a:xfrm>
              <a:off x="4648200" y="3957237"/>
              <a:ext cx="4043175" cy="2672163"/>
              <a:chOff x="4648200" y="3957237"/>
              <a:chExt cx="4043175" cy="2672163"/>
            </a:xfrm>
          </p:grpSpPr>
          <p:cxnSp>
            <p:nvCxnSpPr>
              <p:cNvPr id="858" name="Straight Connector 85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" name="Oval 869"/>
              <p:cNvSpPr/>
              <p:nvPr/>
            </p:nvSpPr>
            <p:spPr>
              <a:xfrm>
                <a:off x="6412612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TextBox 870"/>
              <p:cNvSpPr txBox="1"/>
              <p:nvPr/>
            </p:nvSpPr>
            <p:spPr>
              <a:xfrm>
                <a:off x="6488812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5205224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TextBox 872"/>
              <p:cNvSpPr txBox="1"/>
              <p:nvPr/>
            </p:nvSpPr>
            <p:spPr>
              <a:xfrm>
                <a:off x="5281424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7620000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TextBox 874"/>
              <p:cNvSpPr txBox="1"/>
              <p:nvPr/>
            </p:nvSpPr>
            <p:spPr>
              <a:xfrm>
                <a:off x="7620000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46482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TextBox 876"/>
              <p:cNvSpPr txBox="1"/>
              <p:nvPr/>
            </p:nvSpPr>
            <p:spPr>
              <a:xfrm>
                <a:off x="47244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58420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TextBox 878"/>
              <p:cNvSpPr txBox="1"/>
              <p:nvPr/>
            </p:nvSpPr>
            <p:spPr>
              <a:xfrm>
                <a:off x="59182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8229600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TextBox 880"/>
              <p:cNvSpPr txBox="1"/>
              <p:nvPr/>
            </p:nvSpPr>
            <p:spPr>
              <a:xfrm>
                <a:off x="8229600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7919814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TextBox 882"/>
              <p:cNvSpPr txBox="1"/>
              <p:nvPr/>
            </p:nvSpPr>
            <p:spPr>
              <a:xfrm>
                <a:off x="7902165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6417187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TextBox 884"/>
              <p:cNvSpPr txBox="1"/>
              <p:nvPr/>
            </p:nvSpPr>
            <p:spPr>
              <a:xfrm>
                <a:off x="6493387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5209799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TextBox 886"/>
              <p:cNvSpPr txBox="1"/>
              <p:nvPr/>
            </p:nvSpPr>
            <p:spPr>
              <a:xfrm>
                <a:off x="5285999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7624575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TextBox 888"/>
              <p:cNvSpPr txBox="1"/>
              <p:nvPr/>
            </p:nvSpPr>
            <p:spPr>
              <a:xfrm>
                <a:off x="7624575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46527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TextBox 890"/>
              <p:cNvSpPr txBox="1"/>
              <p:nvPr/>
            </p:nvSpPr>
            <p:spPr>
              <a:xfrm>
                <a:off x="47289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58465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TextBox 892"/>
              <p:cNvSpPr txBox="1"/>
              <p:nvPr/>
            </p:nvSpPr>
            <p:spPr>
              <a:xfrm>
                <a:off x="59227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8234175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TextBox 894"/>
              <p:cNvSpPr txBox="1"/>
              <p:nvPr/>
            </p:nvSpPr>
            <p:spPr>
              <a:xfrm>
                <a:off x="8234175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7924389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TextBox 896"/>
              <p:cNvSpPr txBox="1"/>
              <p:nvPr/>
            </p:nvSpPr>
            <p:spPr>
              <a:xfrm>
                <a:off x="7906740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cxnSp>
            <p:nvCxnSpPr>
              <p:cNvPr id="898" name="Straight Connector 89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4" name="Group 903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50" name="Oval 94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TextBox 95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905" name="Group 904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48" name="Oval 94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TextBox 94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06" name="Group 905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46" name="Oval 94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TextBox 946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07" name="Group 906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4" name="Oval 94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TextBox 94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908" name="Group 907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2" name="Oval 94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TextBox 942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09" name="Group 908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40" name="Oval 93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TextBox 940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10" name="Group 909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38" name="Oval 93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TextBox 938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cxnSp>
            <p:nvCxnSpPr>
              <p:cNvPr id="911" name="Straight Connector 910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7" name="Group 916"/>
              <p:cNvGrpSpPr/>
              <p:nvPr/>
            </p:nvGrpSpPr>
            <p:grpSpPr>
              <a:xfrm>
                <a:off x="6417187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36" name="Oval 93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TextBox 936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5</a:t>
                  </a:r>
                </a:p>
              </p:txBody>
            </p:sp>
          </p:grpSp>
          <p:grpSp>
            <p:nvGrpSpPr>
              <p:cNvPr id="918" name="Group 917"/>
              <p:cNvGrpSpPr/>
              <p:nvPr/>
            </p:nvGrpSpPr>
            <p:grpSpPr>
              <a:xfrm>
                <a:off x="5209799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34" name="Oval 93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TextBox 93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19" name="Group 918"/>
              <p:cNvGrpSpPr/>
              <p:nvPr/>
            </p:nvGrpSpPr>
            <p:grpSpPr>
              <a:xfrm>
                <a:off x="7624575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32" name="Oval 93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TextBox 932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20" name="Group 919"/>
              <p:cNvGrpSpPr/>
              <p:nvPr/>
            </p:nvGrpSpPr>
            <p:grpSpPr>
              <a:xfrm>
                <a:off x="46527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30" name="Oval 92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TextBox 93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</a:t>
                  </a:r>
                </a:p>
              </p:txBody>
            </p:sp>
          </p:grpSp>
          <p:grpSp>
            <p:nvGrpSpPr>
              <p:cNvPr id="921" name="Group 920"/>
              <p:cNvGrpSpPr/>
              <p:nvPr/>
            </p:nvGrpSpPr>
            <p:grpSpPr>
              <a:xfrm>
                <a:off x="58465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28" name="Oval 92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TextBox 92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22" name="Group 921"/>
              <p:cNvGrpSpPr/>
              <p:nvPr/>
            </p:nvGrpSpPr>
            <p:grpSpPr>
              <a:xfrm>
                <a:off x="8234175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26" name="Oval 92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TextBox 926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23" name="Group 922"/>
              <p:cNvGrpSpPr/>
              <p:nvPr/>
            </p:nvGrpSpPr>
            <p:grpSpPr>
              <a:xfrm>
                <a:off x="7906740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24" name="Oval 92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TextBox 924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</p:grp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1467382"/>
          <a:ext cx="17609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BST&lt;int&gt;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Node*</a:t>
                      </a:r>
                      <a:r>
                        <a:rPr lang="en-US" sz="1400" b="1" baseline="0" dirty="0">
                          <a:latin typeface="Consolas" panose="020B0609020204030204" pitchFamily="49" charset="0"/>
                        </a:rPr>
                        <a:t> root_;</a:t>
                      </a:r>
                      <a:endParaRPr lang="en-US" sz="1400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5" name="Table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37130"/>
              </p:ext>
            </p:extLst>
          </p:nvPr>
        </p:nvGraphicFramePr>
        <p:xfrm>
          <a:off x="3057251" y="2498355"/>
          <a:ext cx="175174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Node*</a:t>
                      </a:r>
                      <a:r>
                        <a:rPr lang="en-US" sz="1400" b="1" baseline="0" dirty="0">
                          <a:latin typeface="Consolas" panose="020B0609020204030204" pitchFamily="49" charset="0"/>
                        </a:rPr>
                        <a:t> root_;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nsolas" panose="020B0609020204030204" pitchFamily="49" charset="0"/>
                        </a:rPr>
                        <a:t>int index_ = 0;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19600" y="1981201"/>
            <a:ext cx="3471406" cy="9293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cxnSpLocks/>
          </p:cNvCxnSpPr>
          <p:nvPr/>
        </p:nvCxnSpPr>
        <p:spPr>
          <a:xfrm flipV="1">
            <a:off x="4572000" y="2962959"/>
            <a:ext cx="3367599" cy="49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440134">
            <a:off x="5182867" y="2627037"/>
            <a:ext cx="144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begin()</a:t>
            </a:r>
          </a:p>
        </p:txBody>
      </p:sp>
      <p:graphicFrame>
        <p:nvGraphicFramePr>
          <p:cNvPr id="221" name="Table 2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51777"/>
              </p:ext>
            </p:extLst>
          </p:nvPr>
        </p:nvGraphicFramePr>
        <p:xfrm>
          <a:off x="3046130" y="3657600"/>
          <a:ext cx="176041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Node*</a:t>
                      </a:r>
                      <a:r>
                        <a:rPr lang="en-US" sz="1400" b="1" baseline="0" dirty="0">
                          <a:latin typeface="Consolas" panose="020B0609020204030204" pitchFamily="49" charset="0"/>
                        </a:rPr>
                        <a:t> root_;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nsolas" panose="020B0609020204030204" pitchFamily="49" charset="0"/>
                        </a:rPr>
                        <a:t>int index_ = 7;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Straight Arrow Connector 221"/>
          <p:cNvCxnSpPr>
            <a:cxnSpLocks/>
          </p:cNvCxnSpPr>
          <p:nvPr/>
        </p:nvCxnSpPr>
        <p:spPr>
          <a:xfrm>
            <a:off x="4657308" y="4399601"/>
            <a:ext cx="5323972" cy="1473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 rot="20373358">
            <a:off x="5273800" y="3254342"/>
            <a:ext cx="134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end()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9834021" y="5721165"/>
            <a:ext cx="61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5881" y="5052320"/>
            <a:ext cx="6832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BST&lt;int&gt;::Iterator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bst.begin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BST&lt;int&gt;::Iterator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bst.end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==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) out &lt;&lt; " Empty";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 (;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!=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 out &lt;&lt; " " &lt;&lt; *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A023687-8432-4484-8A1E-C1D5BFB95119}"/>
              </a:ext>
            </a:extLst>
          </p:cNvPr>
          <p:cNvCxnSpPr>
            <a:cxnSpLocks/>
            <a:endCxn id="930" idx="1"/>
          </p:cNvCxnSpPr>
          <p:nvPr/>
        </p:nvCxnSpPr>
        <p:spPr>
          <a:xfrm>
            <a:off x="4701174" y="3219864"/>
            <a:ext cx="1686562" cy="1050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359FB39-7F7E-4A7D-A6B0-F8D833BDF3C2}"/>
              </a:ext>
            </a:extLst>
          </p:cNvPr>
          <p:cNvCxnSpPr>
            <a:cxnSpLocks/>
          </p:cNvCxnSpPr>
          <p:nvPr/>
        </p:nvCxnSpPr>
        <p:spPr>
          <a:xfrm flipV="1">
            <a:off x="4508944" y="2978209"/>
            <a:ext cx="3422307" cy="1150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3" grpId="0"/>
      <p:bldP spid="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104606" cy="5360852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require that a copy of an object be an </a:t>
            </a:r>
            <a:r>
              <a:rPr lang="en-US" b="1" i="1" dirty="0">
                <a:solidFill>
                  <a:srgbClr val="FF0000"/>
                </a:solidFill>
              </a:rPr>
              <a:t>independent copy</a:t>
            </a:r>
            <a:r>
              <a:rPr lang="en-US" dirty="0"/>
              <a:t>, which means being able to modify one of the objects without affecting the other.</a:t>
            </a:r>
          </a:p>
          <a:p>
            <a:pPr lvl="1">
              <a:defRPr/>
            </a:pPr>
            <a:r>
              <a:rPr lang="en-US" dirty="0"/>
              <a:t>Copying of primitive types is straightforward—the values are duplicated and placed in the target locations (</a:t>
            </a:r>
            <a:r>
              <a:rPr lang="en-US" b="1" i="1" dirty="0">
                <a:solidFill>
                  <a:srgbClr val="FF0000"/>
                </a:solidFill>
              </a:rPr>
              <a:t>shallow</a:t>
            </a:r>
            <a:r>
              <a:rPr lang="en-US" dirty="0"/>
              <a:t>).</a:t>
            </a:r>
          </a:p>
          <a:p>
            <a:pPr lvl="1">
              <a:defRPr/>
            </a:pPr>
            <a:r>
              <a:rPr lang="en-US" sz="2200" dirty="0"/>
              <a:t>If the object references a dynamically allocated object, the memory allocated to that object must be freed (</a:t>
            </a:r>
            <a:r>
              <a:rPr lang="en-US" sz="2200" b="1" i="1" dirty="0">
                <a:solidFill>
                  <a:srgbClr val="FF0000"/>
                </a:solidFill>
              </a:rPr>
              <a:t>deep</a:t>
            </a:r>
            <a:r>
              <a:rPr lang="en-US" sz="2200" dirty="0"/>
              <a:t>).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Gang of Three Rule</a:t>
            </a:r>
            <a:r>
              <a:rPr lang="en-US" dirty="0"/>
              <a:t> basically states that if a class defines one (or more) of the following, it should probably </a:t>
            </a:r>
            <a:r>
              <a:rPr lang="en-US" u="sng" dirty="0"/>
              <a:t>explicitly</a:t>
            </a:r>
            <a:r>
              <a:rPr lang="en-US" dirty="0"/>
              <a:t> define all three: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constructor</a:t>
            </a:r>
            <a:r>
              <a:rPr lang="en-US" sz="1800" dirty="0"/>
              <a:t> – create new object members from corresponding member constructors. 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assignment operator</a:t>
            </a:r>
            <a:r>
              <a:rPr lang="en-US" sz="1800" dirty="0"/>
              <a:t> – assign corresponding members from existing members.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Destructor</a:t>
            </a:r>
            <a:r>
              <a:rPr lang="en-US" sz="1800" dirty="0"/>
              <a:t> – call the destructors of all the object's class-type members.</a:t>
            </a:r>
          </a:p>
          <a:p>
            <a:r>
              <a:rPr lang="en-US" dirty="0"/>
              <a:t>The default constructors and assignment operators only do shallow copies.</a:t>
            </a:r>
          </a:p>
          <a:p>
            <a:pPr lvl="1"/>
            <a:r>
              <a:rPr lang="en-US" dirty="0"/>
              <a:t>Destructors contain code that is run whenever an object is destroyed.</a:t>
            </a:r>
          </a:p>
          <a:p>
            <a:pPr lvl="1"/>
            <a:r>
              <a:rPr lang="en-US" dirty="0"/>
              <a:t>An explicit deep copy constructor, assignment operator, and destructor must be created when a class contains pointers to dynamically allocated resources.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 / Assignment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create an independent copy of an object, the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Copy constructor</a:t>
            </a:r>
            <a:r>
              <a:rPr lang="en-US" sz="1800" dirty="0"/>
              <a:t> is called when a new object is created from an existing object:</a:t>
            </a:r>
          </a:p>
          <a:p>
            <a:pPr marL="6858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t1;		// default constructor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t2 = t1;	// copy constructor (t2 is new)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Assignment operator</a:t>
            </a:r>
            <a:r>
              <a:rPr lang="en-US" sz="1800" dirty="0"/>
              <a:t> is called when an already initialized object is assigned a new value from another existing object.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t2 = t1;		// assignment operator (t2 exists)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t2.operator=(t1);	// assignment operator (equivalent)</a:t>
            </a:r>
          </a:p>
          <a:p>
            <a:pPr lvl="1">
              <a:defRPr/>
            </a:pPr>
            <a:r>
              <a:rPr lang="en-US" dirty="0"/>
              <a:t>Examples:</a:t>
            </a:r>
          </a:p>
          <a:p>
            <a:pPr marL="641350" lvl="2" indent="0"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BST&lt;int&gt; bst1;		// default constructor of bst1</a:t>
            </a:r>
          </a:p>
          <a:p>
            <a:pPr marL="641350" lvl="2" indent="0">
              <a:spcBef>
                <a:spcPts val="0"/>
              </a:spcBef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BST&lt;int&gt; bst2(bst1);	// copy constructor of bst1</a:t>
            </a:r>
          </a:p>
          <a:p>
            <a:pPr marL="641350" lvl="2" indent="0">
              <a:spcBef>
                <a:spcPts val="0"/>
              </a:spcBef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bst2 = bst1;		// assignment operator</a:t>
            </a:r>
          </a:p>
          <a:p>
            <a:pPr>
              <a:defRPr/>
            </a:pPr>
            <a:r>
              <a:rPr lang="en-US" dirty="0"/>
              <a:t>The copy constructor is invoked automatically:</a:t>
            </a:r>
          </a:p>
          <a:p>
            <a:pPr marL="685800" lvl="1" indent="-344488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passed to a function by value.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returned from a function.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initialized with another object of the same class.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the compiler generates a temporary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vs Deep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Copying </a:t>
            </a:r>
            <a:r>
              <a:rPr lang="en-US" b="1" i="1" dirty="0"/>
              <a:t>size</a:t>
            </a:r>
            <a:r>
              <a:rPr lang="en-US" dirty="0"/>
              <a:t> and </a:t>
            </a:r>
            <a:r>
              <a:rPr lang="en-US" b="1" i="1" dirty="0"/>
              <a:t>root</a:t>
            </a:r>
            <a:r>
              <a:rPr lang="en-US" dirty="0"/>
              <a:t> fields create independent copies of the variables but not independent copies of the BST tree nodes.</a:t>
            </a:r>
          </a:p>
          <a:p>
            <a:r>
              <a:rPr lang="en-US" dirty="0"/>
              <a:t>Copying a pointer this way is considered a </a:t>
            </a:r>
            <a:r>
              <a:rPr lang="en-US" b="1" dirty="0">
                <a:solidFill>
                  <a:srgbClr val="FF0000"/>
                </a:solidFill>
              </a:rPr>
              <a:t>shallow copy</a:t>
            </a:r>
            <a:r>
              <a:rPr lang="en-US" dirty="0"/>
              <a:t>.</a:t>
            </a:r>
          </a:p>
          <a:p>
            <a:r>
              <a:rPr lang="en-US" dirty="0"/>
              <a:t>We need to create an independent copy or a </a:t>
            </a:r>
            <a:r>
              <a:rPr lang="en-US" b="1" dirty="0">
                <a:solidFill>
                  <a:srgbClr val="FF0000"/>
                </a:solidFill>
              </a:rPr>
              <a:t>deep copy</a:t>
            </a:r>
            <a:r>
              <a:rPr lang="en-US" dirty="0"/>
              <a:t> of the underlying array so that </a:t>
            </a:r>
            <a:r>
              <a:rPr lang="en-US" b="1" i="1" dirty="0"/>
              <a:t>bst1.root</a:t>
            </a:r>
            <a:r>
              <a:rPr lang="en-US" dirty="0"/>
              <a:t> and </a:t>
            </a:r>
            <a:r>
              <a:rPr lang="en-US" b="1" i="1" dirty="0"/>
              <a:t>bst2.root</a:t>
            </a:r>
            <a:r>
              <a:rPr lang="en-US" dirty="0"/>
              <a:t> point to different trees, making </a:t>
            </a:r>
            <a:r>
              <a:rPr lang="en-US" b="1" i="1" dirty="0"/>
              <a:t>bst2</a:t>
            </a:r>
            <a:r>
              <a:rPr lang="en-US" dirty="0"/>
              <a:t> a deep copy of </a:t>
            </a:r>
            <a:r>
              <a:rPr lang="en-US" b="1" i="1" dirty="0"/>
              <a:t>bst1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FF6C1F-6443-4B50-9E52-C41A3B5B30CA}"/>
              </a:ext>
            </a:extLst>
          </p:cNvPr>
          <p:cNvGraphicFramePr>
            <a:graphicFrameLocks noGrp="1"/>
          </p:cNvGraphicFramePr>
          <p:nvPr/>
        </p:nvGraphicFramePr>
        <p:xfrm>
          <a:off x="1133855" y="3963390"/>
          <a:ext cx="24364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82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BST&lt;int&gt; bst1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size_ = 7</a:t>
                      </a:r>
                    </a:p>
                    <a:p>
                      <a:pPr algn="l"/>
                      <a:r>
                        <a:rPr lang="en-US" dirty="0"/>
                        <a:t>   int* root_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D064B42-2D32-4ACC-8E17-4EF6667CEEA8}"/>
              </a:ext>
            </a:extLst>
          </p:cNvPr>
          <p:cNvSpPr/>
          <p:nvPr/>
        </p:nvSpPr>
        <p:spPr>
          <a:xfrm>
            <a:off x="2637071" y="4663426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2D2BE0-B6B8-4CD4-8088-13BF11A28ED6}"/>
              </a:ext>
            </a:extLst>
          </p:cNvPr>
          <p:cNvGraphicFramePr>
            <a:graphicFrameLocks noGrp="1"/>
          </p:cNvGraphicFramePr>
          <p:nvPr/>
        </p:nvGraphicFramePr>
        <p:xfrm>
          <a:off x="1133855" y="5331340"/>
          <a:ext cx="24364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82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BST&lt;int&gt; bst2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size_ = 7</a:t>
                      </a:r>
                    </a:p>
                    <a:p>
                      <a:pPr algn="l"/>
                      <a:r>
                        <a:rPr lang="en-US" dirty="0"/>
                        <a:t>   int* root_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A302624-B451-4629-B27B-574E0BE2910B}"/>
              </a:ext>
            </a:extLst>
          </p:cNvPr>
          <p:cNvSpPr/>
          <p:nvPr/>
        </p:nvSpPr>
        <p:spPr>
          <a:xfrm>
            <a:off x="2656459" y="6018812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80B3E9-DB9F-4625-81C3-2ECD40DE25A0}"/>
              </a:ext>
            </a:extLst>
          </p:cNvPr>
          <p:cNvGrpSpPr/>
          <p:nvPr/>
        </p:nvGrpSpPr>
        <p:grpSpPr>
          <a:xfrm>
            <a:off x="3004457" y="4655549"/>
            <a:ext cx="4533285" cy="2001966"/>
            <a:chOff x="3004457" y="4655549"/>
            <a:chExt cx="4533285" cy="20019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42A4D9-25CF-4268-95D2-C5B3378A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916" y="4655549"/>
              <a:ext cx="3516826" cy="200196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2B8065-6A3F-482C-A3D8-A92539AFB5E1}"/>
                </a:ext>
              </a:extLst>
            </p:cNvPr>
            <p:cNvSpPr/>
            <p:nvPr/>
          </p:nvSpPr>
          <p:spPr>
            <a:xfrm>
              <a:off x="3004457" y="4726379"/>
              <a:ext cx="2422566" cy="1401289"/>
            </a:xfrm>
            <a:custGeom>
              <a:avLst/>
              <a:gdLst>
                <a:gd name="connsiteX0" fmla="*/ 0 w 2422566"/>
                <a:gd name="connsiteY0" fmla="*/ 1401289 h 1401289"/>
                <a:gd name="connsiteX1" fmla="*/ 914400 w 2422566"/>
                <a:gd name="connsiteY1" fmla="*/ 391886 h 1401289"/>
                <a:gd name="connsiteX2" fmla="*/ 2422566 w 2422566"/>
                <a:gd name="connsiteY2" fmla="*/ 0 h 140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566" h="1401289">
                  <a:moveTo>
                    <a:pt x="0" y="1401289"/>
                  </a:moveTo>
                  <a:cubicBezTo>
                    <a:pt x="255319" y="1013361"/>
                    <a:pt x="510639" y="625434"/>
                    <a:pt x="914400" y="391886"/>
                  </a:cubicBezTo>
                  <a:cubicBezTo>
                    <a:pt x="1318161" y="158338"/>
                    <a:pt x="1870363" y="79169"/>
                    <a:pt x="2422566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749BD0-D6BF-4E9A-91F0-8B8594370D0F}"/>
              </a:ext>
            </a:extLst>
          </p:cNvPr>
          <p:cNvGrpSpPr/>
          <p:nvPr/>
        </p:nvGrpSpPr>
        <p:grpSpPr>
          <a:xfrm>
            <a:off x="2963119" y="3473401"/>
            <a:ext cx="7720947" cy="2001966"/>
            <a:chOff x="2963119" y="3473401"/>
            <a:chExt cx="7720947" cy="20019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7DE48A-4309-4BD9-9237-7342BB77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7240" y="3473401"/>
              <a:ext cx="3516826" cy="2001966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85C816-A296-4B12-856B-8DCC75879BAD}"/>
                </a:ext>
              </a:extLst>
            </p:cNvPr>
            <p:cNvSpPr/>
            <p:nvPr/>
          </p:nvSpPr>
          <p:spPr>
            <a:xfrm>
              <a:off x="2963119" y="3541853"/>
              <a:ext cx="5590572" cy="1250066"/>
            </a:xfrm>
            <a:custGeom>
              <a:avLst/>
              <a:gdLst>
                <a:gd name="connsiteX0" fmla="*/ 0 w 5590572"/>
                <a:gd name="connsiteY0" fmla="*/ 1250066 h 1250066"/>
                <a:gd name="connsiteX1" fmla="*/ 2013995 w 5590572"/>
                <a:gd name="connsiteY1" fmla="*/ 520861 h 1250066"/>
                <a:gd name="connsiteX2" fmla="*/ 5590572 w 5590572"/>
                <a:gd name="connsiteY2" fmla="*/ 0 h 125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0572" h="1250066">
                  <a:moveTo>
                    <a:pt x="0" y="1250066"/>
                  </a:moveTo>
                  <a:cubicBezTo>
                    <a:pt x="541116" y="989635"/>
                    <a:pt x="1082233" y="729205"/>
                    <a:pt x="2013995" y="520861"/>
                  </a:cubicBezTo>
                  <a:cubicBezTo>
                    <a:pt x="2945757" y="312517"/>
                    <a:pt x="4268164" y="156258"/>
                    <a:pt x="5590572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8E0DC2-0435-40D2-9DF7-3DA2E2303A78}"/>
              </a:ext>
            </a:extLst>
          </p:cNvPr>
          <p:cNvSpPr/>
          <p:nvPr/>
        </p:nvSpPr>
        <p:spPr>
          <a:xfrm>
            <a:off x="2997843" y="3565003"/>
            <a:ext cx="5544273" cy="2569579"/>
          </a:xfrm>
          <a:custGeom>
            <a:avLst/>
            <a:gdLst>
              <a:gd name="connsiteX0" fmla="*/ 0 w 5544273"/>
              <a:gd name="connsiteY0" fmla="*/ 2569579 h 2569579"/>
              <a:gd name="connsiteX1" fmla="*/ 2233914 w 5544273"/>
              <a:gd name="connsiteY1" fmla="*/ 810227 h 2569579"/>
              <a:gd name="connsiteX2" fmla="*/ 5544273 w 5544273"/>
              <a:gd name="connsiteY2" fmla="*/ 0 h 256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4273" h="2569579">
                <a:moveTo>
                  <a:pt x="0" y="2569579"/>
                </a:moveTo>
                <a:cubicBezTo>
                  <a:pt x="654934" y="1904034"/>
                  <a:pt x="1309869" y="1238490"/>
                  <a:pt x="2233914" y="810227"/>
                </a:cubicBezTo>
                <a:cubicBezTo>
                  <a:pt x="3157959" y="381964"/>
                  <a:pt x="4351116" y="190982"/>
                  <a:pt x="5544273" y="0"/>
                </a:cubicBezTo>
              </a:path>
            </a:pathLst>
          </a:custGeom>
          <a:noFill/>
          <a:ln w="50800">
            <a:solidFill>
              <a:srgbClr val="FF0000"/>
            </a:solidFill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367" y="1461991"/>
            <a:ext cx="8616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/** Deep copy constructor.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 @param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The BST to be copied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 @return This BST with a new copy of the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bst's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contents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BST&lt;T&gt;(const BST&lt;T&gt;&amp;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 : root_(NULL), size_(0)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// recursively copy nodes from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to this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copyNode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bst.root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_);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0977" y="391362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bst1;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bst2(bst1);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9FB12552-4C1E-457F-B77C-550910DDFFDF}"/>
              </a:ext>
            </a:extLst>
          </p:cNvPr>
          <p:cNvSpPr/>
          <p:nvPr/>
        </p:nvSpPr>
        <p:spPr>
          <a:xfrm>
            <a:off x="7920833" y="5265994"/>
            <a:ext cx="685800" cy="481548"/>
          </a:xfrm>
          <a:prstGeom prst="borderCallout1">
            <a:avLst>
              <a:gd name="adj1" fmla="val -745"/>
              <a:gd name="adj2" fmla="val 21717"/>
              <a:gd name="adj3" fmla="val -154257"/>
              <a:gd name="adj4" fmla="val 20754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this</a:t>
            </a:r>
          </a:p>
        </p:txBody>
      </p:sp>
      <p:sp>
        <p:nvSpPr>
          <p:cNvPr id="12" name="Line Callout 1 6">
            <a:extLst>
              <a:ext uri="{FF2B5EF4-FFF2-40B4-BE49-F238E27FC236}">
                <a16:creationId xmlns:a16="http://schemas.microsoft.com/office/drawing/2014/main" id="{F4816CE2-EE59-4E7D-87D4-160B33360758}"/>
              </a:ext>
            </a:extLst>
          </p:cNvPr>
          <p:cNvSpPr/>
          <p:nvPr/>
        </p:nvSpPr>
        <p:spPr>
          <a:xfrm>
            <a:off x="8943977" y="5265740"/>
            <a:ext cx="990600" cy="481548"/>
          </a:xfrm>
          <a:prstGeom prst="borderCallout1">
            <a:avLst>
              <a:gd name="adj1" fmla="val -745"/>
              <a:gd name="adj2" fmla="val 21717"/>
              <a:gd name="adj3" fmla="val -163219"/>
              <a:gd name="adj4" fmla="val 95013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onsolas" panose="020B0609020204030204" pitchFamily="49" charset="0"/>
              </a:rPr>
              <a:t>bst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F5C6C-EF21-4194-B3A4-0F1BFEB9B80E}"/>
              </a:ext>
            </a:extLst>
          </p:cNvPr>
          <p:cNvSpPr txBox="1"/>
          <p:nvPr/>
        </p:nvSpPr>
        <p:spPr>
          <a:xfrm>
            <a:off x="658367" y="5849859"/>
            <a:ext cx="734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Construct a new BST&lt;T&gt; (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Recursively copy nodes from </a:t>
            </a:r>
            <a:r>
              <a:rPr lang="en-US" sz="2000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to the new BST.</a:t>
            </a:r>
          </a:p>
        </p:txBody>
      </p:sp>
    </p:spTree>
    <p:extLst>
      <p:ext uri="{BB962C8B-B14F-4D97-AF65-F5344CB8AC3E}">
        <p14:creationId xmlns:p14="http://schemas.microsoft.com/office/powerpoint/2010/main" val="17036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368" y="1461991"/>
            <a:ext cx="8409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/** Assign the contents of one BST to another.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@param other The BST to be assigned to this BST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@return This BST with a copy of the other BST's contents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BST&lt;T&gt;&amp; operator=(const BST&lt;T&gt;&amp;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// Make a copy of the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BST.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BST&lt;T&gt;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// Swap this' root with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root.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  swap(this-&gt;root,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the_copy.root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// Return self (the copy will be deleted)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return *this;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79762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bst1;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bst2(bst1);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bst2 = bst1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9FB12552-4C1E-457F-B77C-550910DDFFDF}"/>
              </a:ext>
            </a:extLst>
          </p:cNvPr>
          <p:cNvSpPr/>
          <p:nvPr/>
        </p:nvSpPr>
        <p:spPr>
          <a:xfrm>
            <a:off x="8044656" y="4149994"/>
            <a:ext cx="685800" cy="481548"/>
          </a:xfrm>
          <a:prstGeom prst="borderCallout1">
            <a:avLst>
              <a:gd name="adj1" fmla="val -745"/>
              <a:gd name="adj2" fmla="val 21717"/>
              <a:gd name="adj3" fmla="val -90139"/>
              <a:gd name="adj4" fmla="val 22486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this</a:t>
            </a:r>
          </a:p>
        </p:txBody>
      </p:sp>
      <p:sp>
        <p:nvSpPr>
          <p:cNvPr id="12" name="Line Callout 1 6">
            <a:extLst>
              <a:ext uri="{FF2B5EF4-FFF2-40B4-BE49-F238E27FC236}">
                <a16:creationId xmlns:a16="http://schemas.microsoft.com/office/drawing/2014/main" id="{F4816CE2-EE59-4E7D-87D4-160B33360758}"/>
              </a:ext>
            </a:extLst>
          </p:cNvPr>
          <p:cNvSpPr/>
          <p:nvPr/>
        </p:nvSpPr>
        <p:spPr>
          <a:xfrm>
            <a:off x="9067800" y="4149740"/>
            <a:ext cx="990600" cy="481548"/>
          </a:xfrm>
          <a:prstGeom prst="borderCallout1">
            <a:avLst>
              <a:gd name="adj1" fmla="val -745"/>
              <a:gd name="adj2" fmla="val 21717"/>
              <a:gd name="adj3" fmla="val -104033"/>
              <a:gd name="adj4" fmla="val -23668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F5C6C-EF21-4194-B3A4-0F1BFEB9B80E}"/>
              </a:ext>
            </a:extLst>
          </p:cNvPr>
          <p:cNvSpPr txBox="1"/>
          <p:nvPr/>
        </p:nvSpPr>
        <p:spPr>
          <a:xfrm>
            <a:off x="642309" y="5480282"/>
            <a:ext cx="870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Make a deep copy of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Exchange 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and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elements only (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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Return 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*this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and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Delete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(destructor)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purpose of the </a:t>
            </a:r>
            <a:r>
              <a:rPr lang="en-US" b="1" dirty="0">
                <a:solidFill>
                  <a:srgbClr val="FF0000"/>
                </a:solidFill>
              </a:rPr>
              <a:t>destructor</a:t>
            </a:r>
            <a:r>
              <a:rPr lang="en-US" dirty="0"/>
              <a:t> is to undo what the constructor does.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constructor</a:t>
            </a:r>
            <a:r>
              <a:rPr lang="en-US" dirty="0"/>
              <a:t> takes a block of uninitialized memory and sets it to a </a:t>
            </a:r>
            <a:r>
              <a:rPr lang="en-US" b="1" dirty="0">
                <a:solidFill>
                  <a:srgbClr val="FF0000"/>
                </a:solidFill>
              </a:rPr>
              <a:t>valid state</a:t>
            </a:r>
            <a:r>
              <a:rPr lang="en-US" dirty="0"/>
              <a:t>, thus creating an object. </a:t>
            </a:r>
          </a:p>
          <a:p>
            <a:r>
              <a:rPr lang="en-US" dirty="0"/>
              <a:t>When the destructor is finished, the object is in an </a:t>
            </a:r>
            <a:r>
              <a:rPr lang="en-US" b="1" dirty="0">
                <a:solidFill>
                  <a:srgbClr val="FF0000"/>
                </a:solidFill>
              </a:rPr>
              <a:t>invalid state</a:t>
            </a:r>
            <a:r>
              <a:rPr lang="en-US" dirty="0"/>
              <a:t> and the memory it occupies can be reused for creating other objects.</a:t>
            </a:r>
          </a:p>
          <a:p>
            <a:r>
              <a:rPr lang="en-US" dirty="0"/>
              <a:t>If this is not done, the program will have memory leaks.</a:t>
            </a:r>
          </a:p>
          <a:p>
            <a:r>
              <a:rPr lang="en-US" b="1" dirty="0">
                <a:solidFill>
                  <a:srgbClr val="FF0000"/>
                </a:solidFill>
              </a:rPr>
              <a:t>Each class has a default destructor, which effectively invokes the destructor for each data field.</a:t>
            </a:r>
          </a:p>
          <a:p>
            <a:r>
              <a:rPr lang="en-US" dirty="0"/>
              <a:t>If the pointer references a dynamically allocated object (such as the BST nodes referenced by pointer </a:t>
            </a:r>
            <a:r>
              <a:rPr lang="en-US" b="1" i="1" dirty="0"/>
              <a:t>root</a:t>
            </a:r>
            <a:r>
              <a:rPr lang="en-US" dirty="0"/>
              <a:t>), the memory allocated to that object must be freed!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FD4D2-578D-4CF1-B15D-6297413F7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5" y="1282935"/>
            <a:ext cx="6883351" cy="5494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44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9.2, pgs. 521-530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9.2 Maps and Multimaps</a:t>
            </a:r>
          </a:p>
          <a:p>
            <a:pPr algn="ctr"/>
            <a:r>
              <a:rPr lang="en-US" sz="2400" dirty="0"/>
              <a:t>The map Functions</a:t>
            </a:r>
          </a:p>
          <a:p>
            <a:pPr algn="ctr"/>
            <a:r>
              <a:rPr lang="en-US" sz="2400" dirty="0"/>
              <a:t>Defining the Compare Function</a:t>
            </a:r>
          </a:p>
          <a:p>
            <a:pPr algn="ctr"/>
            <a:r>
              <a:rPr lang="en-US" sz="2400" dirty="0"/>
              <a:t>The </a:t>
            </a:r>
            <a:r>
              <a:rPr lang="en-US" sz="2400" dirty="0" err="1"/>
              <a:t>multimap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252662"/>
            <a:ext cx="3571875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7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map</a:t>
            </a:r>
            <a:r>
              <a:rPr lang="en-US" dirty="0"/>
              <a:t> is related to the </a:t>
            </a:r>
            <a:r>
              <a:rPr lang="en-US" b="1" dirty="0">
                <a:solidFill>
                  <a:srgbClr val="FF0000"/>
                </a:solidFill>
              </a:rPr>
              <a:t>set</a:t>
            </a:r>
            <a:r>
              <a:rPr lang="en-US" dirty="0"/>
              <a:t>.</a:t>
            </a:r>
          </a:p>
          <a:p>
            <a:r>
              <a:rPr lang="en-US" dirty="0"/>
              <a:t>Mathematically, a map is a set of ordered pairs whose elements are known as the </a:t>
            </a:r>
            <a:r>
              <a:rPr lang="en-US" b="1" dirty="0">
                <a:solidFill>
                  <a:srgbClr val="FF0000"/>
                </a:solidFill>
              </a:rPr>
              <a:t>key</a:t>
            </a:r>
            <a:r>
              <a:rPr lang="en-US" dirty="0"/>
              <a:t> and the </a:t>
            </a:r>
            <a:r>
              <a:rPr lang="en-US" b="1" dirty="0">
                <a:solidFill>
                  <a:srgbClr val="FF0000"/>
                </a:solidFill>
              </a:rPr>
              <a:t>value</a:t>
            </a:r>
            <a:r>
              <a:rPr lang="en-US" dirty="0"/>
              <a:t>.</a:t>
            </a:r>
          </a:p>
          <a:p>
            <a:r>
              <a:rPr lang="en-US" dirty="0"/>
              <a:t>Keys are unique and ordered.</a:t>
            </a:r>
          </a:p>
          <a:p>
            <a:r>
              <a:rPr lang="en-US" dirty="0"/>
              <a:t>Values are not unique.</a:t>
            </a:r>
          </a:p>
          <a:p>
            <a:r>
              <a:rPr lang="en-US" dirty="0"/>
              <a:t>You can think of each key as </a:t>
            </a:r>
            <a:br>
              <a:rPr lang="en-US" dirty="0"/>
            </a:br>
            <a:r>
              <a:rPr lang="en-US" dirty="0"/>
              <a:t>“mapping” to a particular value.</a:t>
            </a:r>
          </a:p>
          <a:p>
            <a:r>
              <a:rPr lang="en-US" dirty="0"/>
              <a:t>A map provides efficient </a:t>
            </a:r>
            <a:br>
              <a:rPr lang="en-US" dirty="0"/>
            </a:br>
            <a:r>
              <a:rPr lang="en-US" dirty="0"/>
              <a:t>storage and retrieval of </a:t>
            </a:r>
            <a:br>
              <a:rPr lang="en-US" dirty="0"/>
            </a:br>
            <a:r>
              <a:rPr lang="en-US" dirty="0"/>
              <a:t>information in a table.</a:t>
            </a:r>
          </a:p>
          <a:p>
            <a:r>
              <a:rPr lang="en-US" dirty="0"/>
              <a:t>A map can have many-to-one </a:t>
            </a:r>
            <a:br>
              <a:rPr lang="en-US" dirty="0"/>
            </a:br>
            <a:r>
              <a:rPr lang="en-US" dirty="0"/>
              <a:t>mapping: (B, Bill),  (B2, Bill).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39000" y="5426321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(J, Jane)</a:t>
            </a:r>
          </a:p>
          <a:p>
            <a:pPr marL="115888" indent="-115888" algn="ctr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(B, Bill)</a:t>
            </a:r>
          </a:p>
          <a:p>
            <a:pPr marL="115888" indent="-115888" algn="ctr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(S, Sam)</a:t>
            </a:r>
          </a:p>
          <a:p>
            <a:pPr marL="115888" indent="-115888" algn="ctr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(B1, Bob)</a:t>
            </a:r>
          </a:p>
          <a:p>
            <a:pPr marL="115888" indent="-115888" algn="ctr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(B2,  Bill)</a:t>
            </a:r>
          </a:p>
        </p:txBody>
      </p:sp>
      <p:pic>
        <p:nvPicPr>
          <p:cNvPr id="7" name="Picture 2" descr="C:\Documents and Settings\Administrator\My Documents\Koffman\PPTs\JPEGS\JWCL233_Koffman JPG files\ch07\w0173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751138"/>
            <a:ext cx="2362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8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comparing maps to indexed collections, you can think of the keys as selecting the elements of a map, just as indexes select elements in a vector object.</a:t>
            </a:r>
          </a:p>
          <a:p>
            <a:pPr>
              <a:defRPr/>
            </a:pPr>
            <a:r>
              <a:rPr lang="en-US" dirty="0"/>
              <a:t>The keys for a map, however, can have arbitrary values (not restricted to 0, 1, 2, and so on, as for indexes).</a:t>
            </a:r>
          </a:p>
          <a:p>
            <a:pPr>
              <a:defRPr/>
            </a:pPr>
            <a:r>
              <a:rPr lang="en-US" dirty="0"/>
              <a:t>The subscript operator is overloaded for the map class, so you can have statements of the form:</a:t>
            </a:r>
          </a:p>
          <a:p>
            <a:pPr marL="914400" indent="0">
              <a:spcBef>
                <a:spcPts val="1200"/>
              </a:spcBef>
              <a:buNone/>
              <a:defRPr/>
            </a:pPr>
            <a:r>
              <a:rPr lang="en-US" sz="2100" b="1" dirty="0">
                <a:latin typeface="Consolas" panose="020B0609020204030204" pitchFamily="49" charset="0"/>
                <a:cs typeface="Courier New" pitchFamily="49" charset="0"/>
              </a:rPr>
              <a:t>v = </a:t>
            </a:r>
            <a:r>
              <a:rPr lang="en-US" sz="2100" b="1" dirty="0" err="1">
                <a:latin typeface="Consolas" panose="020B0609020204030204" pitchFamily="49" charset="0"/>
                <a:cs typeface="Courier New" pitchFamily="49" charset="0"/>
              </a:rPr>
              <a:t>a_map</a:t>
            </a:r>
            <a:r>
              <a:rPr lang="en-US" sz="2100" b="1" dirty="0">
                <a:latin typeface="Consolas" panose="020B0609020204030204" pitchFamily="49" charset="0"/>
                <a:cs typeface="Courier New" pitchFamily="49" charset="0"/>
              </a:rPr>
              <a:t>[k];  // </a:t>
            </a:r>
            <a:r>
              <a:rPr lang="en-US" sz="2100" b="1" i="1" dirty="0">
                <a:latin typeface="Consolas" panose="020B0609020204030204" pitchFamily="49" charset="0"/>
                <a:cs typeface="Courier New" pitchFamily="49" charset="0"/>
              </a:rPr>
              <a:t>Assign to v the value for key k</a:t>
            </a:r>
          </a:p>
          <a:p>
            <a:pPr marL="914400" indent="0">
              <a:spcBef>
                <a:spcPts val="0"/>
              </a:spcBef>
              <a:buNone/>
              <a:defRPr/>
            </a:pPr>
            <a:r>
              <a:rPr lang="en-US" sz="2100" b="1" dirty="0" err="1">
                <a:latin typeface="Consolas" panose="020B0609020204030204" pitchFamily="49" charset="0"/>
                <a:cs typeface="Courier New" pitchFamily="49" charset="0"/>
              </a:rPr>
              <a:t>a_map</a:t>
            </a:r>
            <a:r>
              <a:rPr lang="en-US" sz="2100" b="1" dirty="0">
                <a:latin typeface="Consolas" panose="020B0609020204030204" pitchFamily="49" charset="0"/>
                <a:cs typeface="Courier New" pitchFamily="49" charset="0"/>
              </a:rPr>
              <a:t>[k] = v1; // </a:t>
            </a:r>
            <a:r>
              <a:rPr lang="en-US" sz="2100" b="1" i="1" dirty="0">
                <a:latin typeface="Consolas" panose="020B0609020204030204" pitchFamily="49" charset="0"/>
                <a:cs typeface="Courier New" pitchFamily="49" charset="0"/>
              </a:rPr>
              <a:t>Set the value for key k to v1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where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k</a:t>
            </a:r>
            <a:r>
              <a:rPr lang="en-US" dirty="0"/>
              <a:t> is of the key type,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v</a:t>
            </a:r>
            <a:r>
              <a:rPr lang="en-US" dirty="0"/>
              <a:t> and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v1</a:t>
            </a:r>
            <a:r>
              <a:rPr lang="en-US" dirty="0"/>
              <a:t> are of the value </a:t>
            </a:r>
            <a:r>
              <a:rPr lang="en-US" b="1" dirty="0">
                <a:latin typeface="Comic Sans MS" panose="030F0702030302020204" pitchFamily="66" charset="0"/>
                <a:cs typeface="Courier New" pitchFamily="49" charset="0"/>
              </a:rPr>
              <a:t>type</a:t>
            </a:r>
            <a:r>
              <a:rPr lang="en-US" dirty="0"/>
              <a:t>, and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a_map</a:t>
            </a:r>
            <a:r>
              <a:rPr lang="en-US" dirty="0"/>
              <a:t> is a map.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map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effectively a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set</a:t>
            </a:r>
            <a:r>
              <a:rPr lang="en-US" dirty="0"/>
              <a:t> of key-value pairs whose values are accessed via the key (not key-value).</a:t>
            </a:r>
          </a:p>
          <a:p>
            <a:pPr lvl="1">
              <a:defRPr/>
            </a:pPr>
            <a:r>
              <a:rPr lang="en-US" dirty="0"/>
              <a:t>STL </a:t>
            </a:r>
            <a:r>
              <a:rPr lang="en-US" b="1" dirty="0">
                <a:solidFill>
                  <a:srgbClr val="FF0000"/>
                </a:solidFill>
              </a:rPr>
              <a:t>map</a:t>
            </a:r>
            <a:r>
              <a:rPr lang="en-US" dirty="0"/>
              <a:t> keys are ordered (sorted) – iterators will return values in key sorted order.</a:t>
            </a:r>
          </a:p>
          <a:p>
            <a:pPr lvl="1">
              <a:defRPr/>
            </a:pPr>
            <a:r>
              <a:rPr lang="en-US" dirty="0"/>
              <a:t>STL </a:t>
            </a:r>
            <a:r>
              <a:rPr lang="en-US" b="1" dirty="0" err="1">
                <a:solidFill>
                  <a:srgbClr val="FF0000"/>
                </a:solidFill>
              </a:rPr>
              <a:t>unordered_map</a:t>
            </a:r>
            <a:r>
              <a:rPr lang="en-US" dirty="0"/>
              <a:t> keys are not in any particular order with respect to either their keys.</a:t>
            </a:r>
          </a:p>
          <a:p>
            <a:pPr>
              <a:defRPr/>
            </a:pPr>
            <a:r>
              <a:rPr lang="en-US" dirty="0"/>
              <a:t>The map is a template class that takes the following template parameters:</a:t>
            </a:r>
          </a:p>
          <a:p>
            <a:pPr lvl="1">
              <a:defRPr/>
            </a:pPr>
            <a:r>
              <a:rPr lang="en-US" sz="19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Key_Type</a:t>
            </a:r>
            <a:r>
              <a:rPr lang="en-US" dirty="0"/>
              <a:t>: The type of the keys contained in the key set</a:t>
            </a:r>
          </a:p>
          <a:p>
            <a:pPr lvl="1">
              <a:defRPr/>
            </a:pPr>
            <a:r>
              <a:rPr lang="en-US" sz="19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Value_Type</a:t>
            </a:r>
            <a:r>
              <a:rPr lang="en-US" dirty="0"/>
              <a:t>: The type of the values in the value set</a:t>
            </a:r>
          </a:p>
          <a:p>
            <a:pPr lvl="1">
              <a:defRPr/>
            </a:pPr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Compare</a:t>
            </a:r>
            <a:r>
              <a:rPr lang="en-US" dirty="0"/>
              <a:t>: A function class that determines the ordering of the keys; by default this is </a:t>
            </a:r>
            <a:r>
              <a:rPr lang="en-US" b="1" dirty="0" err="1">
                <a:latin typeface="Consolas" panose="020B0609020204030204" pitchFamily="49" charset="0"/>
              </a:rPr>
              <a:t>stl</a:t>
            </a:r>
            <a:r>
              <a:rPr lang="en-US" b="1" dirty="0">
                <a:latin typeface="Consolas" panose="020B0609020204030204" pitchFamily="49" charset="0"/>
              </a:rPr>
              <a:t>::less&lt;K&gt;</a:t>
            </a:r>
          </a:p>
          <a:p>
            <a:pPr lvl="1">
              <a:defRPr/>
            </a:pPr>
            <a:r>
              <a:rPr lang="en-US" sz="19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Allocator</a:t>
            </a:r>
            <a:r>
              <a:rPr lang="en-US" dirty="0"/>
              <a:t>: The memory allocator for key objects; we will use the library-supplied default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295400"/>
            <a:ext cx="8458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&lt;map&gt;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&lt;string&gt;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   map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"Charlie Brown"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"Manager"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"Snoopy"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"Catcher"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"Lucy"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"Right Field"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"Linus"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"2nd Base"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cout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"Size = 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myMap.size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endl;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cout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"Snoopy"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endl;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myMap.insert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&gt;{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"Lucy"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"3rd Base"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</a:p>
          <a:p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   map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&gt;::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it =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myMap.find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"Lucy"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cout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"Key found = 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it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-&gt;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second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endl;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myMap.erase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(it);</a:t>
            </a: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   for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map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&gt;::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iterator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myMap.begin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!=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myMap.end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++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cout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-&gt;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first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 =&gt; 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-&gt;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second </a:t>
            </a:r>
            <a:r>
              <a:rPr lang="en-US" sz="1300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endl;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1688" y="2590801"/>
            <a:ext cx="275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Size = 4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Catcher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199" y="2706835"/>
            <a:ext cx="4572000" cy="106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00199" y="3887790"/>
            <a:ext cx="4572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00199" y="4501106"/>
            <a:ext cx="5391616" cy="9069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5479332"/>
            <a:ext cx="8164513" cy="876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51688" y="3314580"/>
            <a:ext cx="346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Key found = Right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1687" y="4111903"/>
            <a:ext cx="325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Charlie Brown =&gt; Manager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Linus =&gt; 2nd Base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Snoopy =&gt; Catcher</a:t>
            </a:r>
          </a:p>
        </p:txBody>
      </p:sp>
    </p:spTree>
    <p:extLst>
      <p:ext uri="{BB962C8B-B14F-4D97-AF65-F5344CB8AC3E}">
        <p14:creationId xmlns:p14="http://schemas.microsoft.com/office/powerpoint/2010/main" val="20136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295400"/>
            <a:ext cx="8458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#include &lt;map&gt;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300" b="1" dirty="0">
              <a:latin typeface="Consolas" panose="020B0609020204030204" pitchFamily="49" charset="0"/>
            </a:endParaRPr>
          </a:p>
          <a:p>
            <a:r>
              <a:rPr lang="en-US" sz="1300" b="1" dirty="0">
                <a:latin typeface="Consolas" panose="020B0609020204030204" pitchFamily="49" charset="0"/>
              </a:rPr>
              <a:t>int main()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map&lt;int, string&gt; </a:t>
            </a:r>
            <a:r>
              <a:rPr lang="en-US" sz="1300" b="1" dirty="0" err="1">
                <a:latin typeface="Consolas" panose="020B0609020204030204" pitchFamily="49" charset="0"/>
              </a:rPr>
              <a:t>myMap</a:t>
            </a:r>
            <a:r>
              <a:rPr lang="en-US" sz="13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b="1" dirty="0" err="1">
                <a:latin typeface="Consolas" panose="020B0609020204030204" pitchFamily="49" charset="0"/>
              </a:rPr>
              <a:t>myMap</a:t>
            </a:r>
            <a:r>
              <a:rPr lang="en-US" sz="1300" b="1" dirty="0">
                <a:latin typeface="Consolas" panose="020B0609020204030204" pitchFamily="49" charset="0"/>
              </a:rPr>
              <a:t>[1] = "Item 1";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b="1" dirty="0" err="1">
                <a:latin typeface="Consolas" panose="020B0609020204030204" pitchFamily="49" charset="0"/>
              </a:rPr>
              <a:t>myMap</a:t>
            </a:r>
            <a:r>
              <a:rPr lang="en-US" sz="1300" b="1" dirty="0">
                <a:latin typeface="Consolas" panose="020B0609020204030204" pitchFamily="49" charset="0"/>
              </a:rPr>
              <a:t>[2] = "Item 2";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b="1" dirty="0" err="1">
                <a:latin typeface="Consolas" panose="020B0609020204030204" pitchFamily="49" charset="0"/>
              </a:rPr>
              <a:t>myMap</a:t>
            </a:r>
            <a:r>
              <a:rPr lang="en-US" sz="1300" b="1" dirty="0">
                <a:latin typeface="Consolas" panose="020B0609020204030204" pitchFamily="49" charset="0"/>
              </a:rPr>
              <a:t>[3] = "Item 3";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b="1" dirty="0" err="1">
                <a:latin typeface="Consolas" panose="020B0609020204030204" pitchFamily="49" charset="0"/>
              </a:rPr>
              <a:t>myMap</a:t>
            </a:r>
            <a:r>
              <a:rPr lang="en-US" sz="1300" b="1" dirty="0">
                <a:latin typeface="Consolas" panose="020B0609020204030204" pitchFamily="49" charset="0"/>
              </a:rPr>
              <a:t>[4] = "Item 4";</a:t>
            </a:r>
          </a:p>
          <a:p>
            <a:endParaRPr lang="en-US" sz="1300" b="1" dirty="0">
              <a:latin typeface="Consolas" panose="020B0609020204030204" pitchFamily="49" charset="0"/>
            </a:endParaRPr>
          </a:p>
          <a:p>
            <a:r>
              <a:rPr lang="en-US" sz="1300" b="1" dirty="0">
                <a:latin typeface="Consolas" panose="020B0609020204030204" pitchFamily="49" charset="0"/>
              </a:rPr>
              <a:t>   cout &lt;&lt; "Size = " &lt;&lt; </a:t>
            </a:r>
            <a:r>
              <a:rPr lang="en-US" sz="1300" b="1" dirty="0" err="1">
                <a:latin typeface="Consolas" panose="020B0609020204030204" pitchFamily="49" charset="0"/>
              </a:rPr>
              <a:t>myMap.size</a:t>
            </a:r>
            <a:r>
              <a:rPr lang="en-US" sz="1300" b="1" dirty="0">
                <a:latin typeface="Consolas" panose="020B0609020204030204" pitchFamily="49" charset="0"/>
              </a:rPr>
              <a:t>() &lt;&lt; endl;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cout &lt;&lt; </a:t>
            </a:r>
            <a:r>
              <a:rPr lang="en-US" sz="1300" b="1" dirty="0" err="1">
                <a:latin typeface="Consolas" panose="020B0609020204030204" pitchFamily="49" charset="0"/>
              </a:rPr>
              <a:t>myMap</a:t>
            </a:r>
            <a:r>
              <a:rPr lang="en-US" sz="1300" b="1" dirty="0">
                <a:latin typeface="Consolas" panose="020B0609020204030204" pitchFamily="49" charset="0"/>
              </a:rPr>
              <a:t>[3] &lt;&lt; endl;</a:t>
            </a:r>
          </a:p>
          <a:p>
            <a:endParaRPr lang="en-US" sz="1300" b="1" dirty="0">
              <a:latin typeface="Consolas" panose="020B0609020204030204" pitchFamily="49" charset="0"/>
            </a:endParaRPr>
          </a:p>
          <a:p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b="1" dirty="0" err="1">
                <a:latin typeface="Consolas" panose="020B0609020204030204" pitchFamily="49" charset="0"/>
              </a:rPr>
              <a:t>myMap.insert</a:t>
            </a:r>
            <a:r>
              <a:rPr lang="en-US" sz="1300" b="1" dirty="0">
                <a:latin typeface="Consolas" panose="020B0609020204030204" pitchFamily="49" charset="0"/>
              </a:rPr>
              <a:t>(pair&lt;int, string&gt;{5, "Item 5"});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map&lt;int, string&gt;::iterator it = </a:t>
            </a:r>
            <a:r>
              <a:rPr lang="en-US" sz="1300" b="1" dirty="0" err="1">
                <a:latin typeface="Consolas" panose="020B0609020204030204" pitchFamily="49" charset="0"/>
              </a:rPr>
              <a:t>myMap.find</a:t>
            </a:r>
            <a:r>
              <a:rPr lang="en-US" sz="1300" b="1" dirty="0">
                <a:latin typeface="Consolas" panose="020B0609020204030204" pitchFamily="49" charset="0"/>
              </a:rPr>
              <a:t>(3);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cout &lt;&lt; "Key found = " &lt;&lt; it-&gt;second &lt;&lt; endl;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b="1" dirty="0" err="1">
                <a:latin typeface="Consolas" panose="020B0609020204030204" pitchFamily="49" charset="0"/>
              </a:rPr>
              <a:t>myMap.erase</a:t>
            </a:r>
            <a:r>
              <a:rPr lang="en-US" sz="1300" b="1" dirty="0">
                <a:latin typeface="Consolas" panose="020B0609020204030204" pitchFamily="49" charset="0"/>
              </a:rPr>
              <a:t>(it);</a:t>
            </a:r>
          </a:p>
          <a:p>
            <a:endParaRPr lang="en-US" sz="1300" b="1" dirty="0">
              <a:latin typeface="Consolas" panose="020B0609020204030204" pitchFamily="49" charset="0"/>
            </a:endParaRPr>
          </a:p>
          <a:p>
            <a:r>
              <a:rPr lang="en-US" sz="1300" b="1" dirty="0">
                <a:latin typeface="Consolas" panose="020B0609020204030204" pitchFamily="49" charset="0"/>
              </a:rPr>
              <a:t>   for (map&lt;int, string&gt;::iterator iter = </a:t>
            </a:r>
            <a:r>
              <a:rPr lang="en-US" sz="1300" b="1" dirty="0" err="1">
                <a:latin typeface="Consolas" panose="020B0609020204030204" pitchFamily="49" charset="0"/>
              </a:rPr>
              <a:t>myMap.begin</a:t>
            </a:r>
            <a:r>
              <a:rPr lang="en-US" sz="1300" b="1" dirty="0">
                <a:latin typeface="Consolas" panose="020B0609020204030204" pitchFamily="49" charset="0"/>
              </a:rPr>
              <a:t>(); iter != </a:t>
            </a:r>
            <a:r>
              <a:rPr lang="en-US" sz="1300" b="1" dirty="0" err="1">
                <a:latin typeface="Consolas" panose="020B0609020204030204" pitchFamily="49" charset="0"/>
              </a:rPr>
              <a:t>myMap.end</a:t>
            </a:r>
            <a:r>
              <a:rPr lang="en-US" sz="1300" b="1" dirty="0">
                <a:latin typeface="Consolas" panose="020B0609020204030204" pitchFamily="49" charset="0"/>
              </a:rPr>
              <a:t>(); iter++)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   cout &lt;&lt; </a:t>
            </a:r>
            <a:r>
              <a:rPr lang="en-US" sz="1300" b="1" dirty="0" err="1">
                <a:latin typeface="Consolas" panose="020B0609020204030204" pitchFamily="49" charset="0"/>
              </a:rPr>
              <a:t>iter</a:t>
            </a:r>
            <a:r>
              <a:rPr lang="en-US" sz="1300" b="1" dirty="0">
                <a:latin typeface="Consolas" panose="020B0609020204030204" pitchFamily="49" charset="0"/>
              </a:rPr>
              <a:t>-&gt;first &lt;&lt; " =&gt; " &lt;&lt; </a:t>
            </a:r>
            <a:r>
              <a:rPr lang="en-US" sz="1300" b="1" dirty="0" err="1">
                <a:latin typeface="Consolas" panose="020B0609020204030204" pitchFamily="49" charset="0"/>
              </a:rPr>
              <a:t>iter</a:t>
            </a:r>
            <a:r>
              <a:rPr lang="en-US" sz="1300" b="1" dirty="0">
                <a:latin typeface="Consolas" panose="020B0609020204030204" pitchFamily="49" charset="0"/>
              </a:rPr>
              <a:t>-&gt;second &lt;&lt; endl;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3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1688" y="2590801"/>
            <a:ext cx="275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Size = 4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Item 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199" y="2706835"/>
            <a:ext cx="4572000" cy="106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00199" y="3886200"/>
            <a:ext cx="4572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00199" y="4495800"/>
            <a:ext cx="45720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5486400"/>
            <a:ext cx="8164513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51688" y="3314580"/>
            <a:ext cx="275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Key found = Item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1688" y="3676472"/>
            <a:ext cx="2754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 =&gt; Item 1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2 =&gt; Item 2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4 =&gt; Item 4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5 =&gt; Item 5</a:t>
            </a:r>
          </a:p>
        </p:txBody>
      </p:sp>
    </p:spTree>
    <p:extLst>
      <p:ext uri="{BB962C8B-B14F-4D97-AF65-F5344CB8AC3E}">
        <p14:creationId xmlns:p14="http://schemas.microsoft.com/office/powerpoint/2010/main" val="28560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9.3, pgs. 530-541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9.3 Hash Tables </a:t>
            </a:r>
          </a:p>
          <a:p>
            <a:pPr algn="ctr"/>
            <a:r>
              <a:rPr lang="en-US" sz="1800" dirty="0"/>
              <a:t>Problems with Quadratic Probing</a:t>
            </a:r>
          </a:p>
          <a:p>
            <a:pPr algn="ctr"/>
            <a:r>
              <a:rPr lang="en-US" sz="1800" dirty="0"/>
              <a:t>Chaining</a:t>
            </a:r>
          </a:p>
          <a:p>
            <a:pPr algn="ctr"/>
            <a:r>
              <a:rPr lang="en-US" sz="1800" dirty="0"/>
              <a:t>Performance of Hash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057401"/>
            <a:ext cx="3193371" cy="2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3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49" y="1295401"/>
            <a:ext cx="9978067" cy="19812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Linear probing </a:t>
            </a:r>
            <a:r>
              <a:rPr lang="en-US" sz="2000" dirty="0"/>
              <a:t>tends to form clusters of keys in the hash table, causing longer search chains.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Quadratic probing </a:t>
            </a:r>
            <a:r>
              <a:rPr lang="en-US" sz="2000" dirty="0"/>
              <a:t>can reduce the effect of clustering.</a:t>
            </a:r>
          </a:p>
          <a:p>
            <a:pPr lvl="1"/>
            <a:r>
              <a:rPr lang="en-US" sz="1600" dirty="0"/>
              <a:t>Resolve collisions with a quadratic series (</a:t>
            </a:r>
            <a:r>
              <a:rPr lang="pt-BR" sz="1600" dirty="0"/>
              <a:t>H+1</a:t>
            </a:r>
            <a:r>
              <a:rPr lang="pt-BR" sz="1600" baseline="30000" dirty="0"/>
              <a:t>2</a:t>
            </a:r>
            <a:r>
              <a:rPr lang="pt-BR" sz="1600" dirty="0"/>
              <a:t>, H+2</a:t>
            </a:r>
            <a:r>
              <a:rPr lang="pt-BR" sz="1600" baseline="30000" dirty="0"/>
              <a:t>2</a:t>
            </a:r>
            <a:r>
              <a:rPr lang="pt-BR" sz="1600" dirty="0"/>
              <a:t>, H+3</a:t>
            </a:r>
            <a:r>
              <a:rPr lang="pt-BR" sz="1600" baseline="30000" dirty="0"/>
              <a:t>2</a:t>
            </a:r>
            <a:r>
              <a:rPr lang="pt-BR" sz="1600" dirty="0"/>
              <a:t>, H+4</a:t>
            </a:r>
            <a:r>
              <a:rPr lang="pt-BR" sz="1600" baseline="30000" dirty="0"/>
              <a:t>2</a:t>
            </a:r>
            <a:r>
              <a:rPr lang="pt-BR" sz="1600" dirty="0"/>
              <a:t>}, ..., H+k</a:t>
            </a:r>
            <a:r>
              <a:rPr lang="pt-BR" sz="1600" baseline="30000" dirty="0"/>
              <a:t>2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For example, if an item has a hash code of 5, successive values of index will be </a:t>
            </a:r>
            <a:br>
              <a:rPr lang="en-US" sz="1600" dirty="0"/>
            </a:br>
            <a:r>
              <a:rPr lang="en-US" sz="1600" dirty="0"/>
              <a:t>6 </a:t>
            </a:r>
            <a:r>
              <a:rPr lang="en-US" sz="1400" dirty="0"/>
              <a:t>(5+1)</a:t>
            </a:r>
            <a:r>
              <a:rPr lang="en-US" sz="1600" dirty="0"/>
              <a:t>, 9 </a:t>
            </a:r>
            <a:r>
              <a:rPr lang="en-US" sz="1400" dirty="0"/>
              <a:t>(5+4)</a:t>
            </a:r>
            <a:r>
              <a:rPr lang="en-US" sz="1600" dirty="0"/>
              <a:t>, 14 </a:t>
            </a:r>
            <a:r>
              <a:rPr lang="en-US" sz="1400" dirty="0"/>
              <a:t>(5+9)</a:t>
            </a:r>
            <a:r>
              <a:rPr lang="en-US" sz="1600" dirty="0"/>
              <a:t>, 21 </a:t>
            </a:r>
            <a:r>
              <a:rPr lang="en-US" sz="1400" dirty="0"/>
              <a:t>(5 +16)</a:t>
            </a:r>
            <a:r>
              <a:rPr lang="en-US" sz="1600" dirty="0"/>
              <a:t>, . . 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2DFF05C-96DD-4076-9F4F-7ECB6781EFEE}"/>
              </a:ext>
            </a:extLst>
          </p:cNvPr>
          <p:cNvGraphicFramePr>
            <a:graphicFrameLocks noGrp="1"/>
          </p:cNvGraphicFramePr>
          <p:nvPr/>
        </p:nvGraphicFramePr>
        <p:xfrm>
          <a:off x="1366764" y="4114800"/>
          <a:ext cx="38148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612">
                  <a:extLst>
                    <a:ext uri="{9D8B030D-6E8A-4147-A177-3AD203B41FA5}">
                      <a16:colId xmlns:a16="http://schemas.microsoft.com/office/drawing/2014/main" val="491304578"/>
                    </a:ext>
                  </a:extLst>
                </a:gridCol>
                <a:gridCol w="1271612">
                  <a:extLst>
                    <a:ext uri="{9D8B030D-6E8A-4147-A177-3AD203B41FA5}">
                      <a16:colId xmlns:a16="http://schemas.microsoft.com/office/drawing/2014/main" val="3411232377"/>
                    </a:ext>
                  </a:extLst>
                </a:gridCol>
                <a:gridCol w="1271612">
                  <a:extLst>
                    <a:ext uri="{9D8B030D-6E8A-4147-A177-3AD203B41FA5}">
                      <a16:colId xmlns:a16="http://schemas.microsoft.com/office/drawing/2014/main" val="1946876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08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3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2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4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30821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007DF97-B428-4BBC-8711-7E20FA445E2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557057"/>
          <a:ext cx="1752600" cy="3130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97711732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1361507"/>
                    </a:ext>
                  </a:extLst>
                </a:gridCol>
              </a:tblGrid>
              <a:tr h="4472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281518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916545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564570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19184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014627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61467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852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6A28E5-ED6C-40B7-A035-1DAD3A330922}"/>
              </a:ext>
            </a:extLst>
          </p:cNvPr>
          <p:cNvSpPr txBox="1"/>
          <p:nvPr/>
        </p:nvSpPr>
        <p:spPr>
          <a:xfrm>
            <a:off x="1538415" y="4487142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F4174-1857-412C-A219-561EC3FAD01F}"/>
              </a:ext>
            </a:extLst>
          </p:cNvPr>
          <p:cNvSpPr txBox="1"/>
          <p:nvPr/>
        </p:nvSpPr>
        <p:spPr>
          <a:xfrm>
            <a:off x="2633690" y="4487142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76%7 =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D32058-DA64-4809-819B-E3A7143E01F7}"/>
              </a:ext>
            </a:extLst>
          </p:cNvPr>
          <p:cNvSpPr txBox="1"/>
          <p:nvPr/>
        </p:nvSpPr>
        <p:spPr>
          <a:xfrm>
            <a:off x="3900615" y="4487142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9EA71-F4C1-4556-9F48-65A3E3206633}"/>
              </a:ext>
            </a:extLst>
          </p:cNvPr>
          <p:cNvSpPr txBox="1"/>
          <p:nvPr/>
        </p:nvSpPr>
        <p:spPr>
          <a:xfrm>
            <a:off x="6950202" y="6278058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D6F29-C8D1-497A-82D5-B94A8BB6369C}"/>
              </a:ext>
            </a:extLst>
          </p:cNvPr>
          <p:cNvSpPr txBox="1"/>
          <p:nvPr/>
        </p:nvSpPr>
        <p:spPr>
          <a:xfrm>
            <a:off x="1524000" y="4858398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3DB6E-3458-4C96-85D3-8099B6F3CB97}"/>
              </a:ext>
            </a:extLst>
          </p:cNvPr>
          <p:cNvSpPr txBox="1"/>
          <p:nvPr/>
        </p:nvSpPr>
        <p:spPr>
          <a:xfrm>
            <a:off x="2619275" y="4858398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40%7 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87191-9E45-4A48-816B-5FE62C85B630}"/>
              </a:ext>
            </a:extLst>
          </p:cNvPr>
          <p:cNvSpPr txBox="1"/>
          <p:nvPr/>
        </p:nvSpPr>
        <p:spPr>
          <a:xfrm>
            <a:off x="3886200" y="4858398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33EDDE-EA74-4A7F-9D2A-CDC0E5636676}"/>
              </a:ext>
            </a:extLst>
          </p:cNvPr>
          <p:cNvSpPr txBox="1"/>
          <p:nvPr/>
        </p:nvSpPr>
        <p:spPr>
          <a:xfrm>
            <a:off x="6950202" y="5837651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0216AF-FE96-4ED7-8D35-7350E89693D2}"/>
              </a:ext>
            </a:extLst>
          </p:cNvPr>
          <p:cNvSpPr txBox="1"/>
          <p:nvPr/>
        </p:nvSpPr>
        <p:spPr>
          <a:xfrm>
            <a:off x="1524000" y="5229654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C7E0EC-F7FD-44EC-8EE8-568C360BADC3}"/>
              </a:ext>
            </a:extLst>
          </p:cNvPr>
          <p:cNvSpPr txBox="1"/>
          <p:nvPr/>
        </p:nvSpPr>
        <p:spPr>
          <a:xfrm>
            <a:off x="2619275" y="5229654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48%7 =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E44B5-FB56-468F-AE70-EE505A65528B}"/>
              </a:ext>
            </a:extLst>
          </p:cNvPr>
          <p:cNvSpPr txBox="1"/>
          <p:nvPr/>
        </p:nvSpPr>
        <p:spPr>
          <a:xfrm>
            <a:off x="3886200" y="5229654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52C02-58DF-4439-8935-7C5339098C89}"/>
              </a:ext>
            </a:extLst>
          </p:cNvPr>
          <p:cNvSpPr txBox="1"/>
          <p:nvPr/>
        </p:nvSpPr>
        <p:spPr>
          <a:xfrm>
            <a:off x="6950202" y="3591114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6E3A7-B882-44A2-B5B8-6D8F193239D9}"/>
              </a:ext>
            </a:extLst>
          </p:cNvPr>
          <p:cNvSpPr txBox="1"/>
          <p:nvPr/>
        </p:nvSpPr>
        <p:spPr>
          <a:xfrm>
            <a:off x="1524000" y="5600910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075F45-8BEB-4360-9F1F-2814D2040D84}"/>
              </a:ext>
            </a:extLst>
          </p:cNvPr>
          <p:cNvSpPr txBox="1"/>
          <p:nvPr/>
        </p:nvSpPr>
        <p:spPr>
          <a:xfrm>
            <a:off x="2619275" y="5600910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12%7 =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A911D4-1C75-4E39-82E5-6DBC2F96249E}"/>
              </a:ext>
            </a:extLst>
          </p:cNvPr>
          <p:cNvSpPr txBox="1"/>
          <p:nvPr/>
        </p:nvSpPr>
        <p:spPr>
          <a:xfrm>
            <a:off x="3886200" y="5600910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4A3906-4635-41D6-B2F4-6D970896EAA5}"/>
              </a:ext>
            </a:extLst>
          </p:cNvPr>
          <p:cNvSpPr txBox="1"/>
          <p:nvPr/>
        </p:nvSpPr>
        <p:spPr>
          <a:xfrm>
            <a:off x="6950202" y="4487142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7599AC-4E1F-44F2-B95E-0135AF5486E5}"/>
              </a:ext>
            </a:extLst>
          </p:cNvPr>
          <p:cNvSpPr txBox="1"/>
          <p:nvPr/>
        </p:nvSpPr>
        <p:spPr>
          <a:xfrm>
            <a:off x="1524000" y="5972166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1C9A9F-6654-4166-9267-C6B117EBA0AA}"/>
              </a:ext>
            </a:extLst>
          </p:cNvPr>
          <p:cNvSpPr txBox="1"/>
          <p:nvPr/>
        </p:nvSpPr>
        <p:spPr>
          <a:xfrm>
            <a:off x="2619275" y="5972166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55%7 =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A090BA-B070-406C-A4BD-172A99F6112F}"/>
              </a:ext>
            </a:extLst>
          </p:cNvPr>
          <p:cNvSpPr txBox="1"/>
          <p:nvPr/>
        </p:nvSpPr>
        <p:spPr>
          <a:xfrm>
            <a:off x="3886200" y="5972166"/>
            <a:ext cx="128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AFC29A-60ED-490D-8BE6-D566CFF0A98B}"/>
              </a:ext>
            </a:extLst>
          </p:cNvPr>
          <p:cNvSpPr txBox="1"/>
          <p:nvPr/>
        </p:nvSpPr>
        <p:spPr>
          <a:xfrm>
            <a:off x="6950202" y="4937782"/>
            <a:ext cx="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1CAA41-1EDD-4011-BCDC-A6F62A33C40D}"/>
              </a:ext>
            </a:extLst>
          </p:cNvPr>
          <p:cNvSpPr txBox="1"/>
          <p:nvPr/>
        </p:nvSpPr>
        <p:spPr>
          <a:xfrm>
            <a:off x="1366764" y="3595576"/>
            <a:ext cx="198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Capacity = 7</a:t>
            </a:r>
          </a:p>
        </p:txBody>
      </p:sp>
      <p:sp>
        <p:nvSpPr>
          <p:cNvPr id="33" name="Right Arrow 5">
            <a:extLst>
              <a:ext uri="{FF2B5EF4-FFF2-40B4-BE49-F238E27FC236}">
                <a16:creationId xmlns:a16="http://schemas.microsoft.com/office/drawing/2014/main" id="{73B85A51-3012-41F8-B9CB-F9998DB41CBA}"/>
              </a:ext>
            </a:extLst>
          </p:cNvPr>
          <p:cNvSpPr/>
          <p:nvPr/>
        </p:nvSpPr>
        <p:spPr>
          <a:xfrm>
            <a:off x="6400801" y="6358815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5">
            <a:extLst>
              <a:ext uri="{FF2B5EF4-FFF2-40B4-BE49-F238E27FC236}">
                <a16:creationId xmlns:a16="http://schemas.microsoft.com/office/drawing/2014/main" id="{502484A8-623D-4F2F-9A7D-0822ABA8C4FF}"/>
              </a:ext>
            </a:extLst>
          </p:cNvPr>
          <p:cNvSpPr/>
          <p:nvPr/>
        </p:nvSpPr>
        <p:spPr>
          <a:xfrm>
            <a:off x="6400801" y="5907299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5">
            <a:extLst>
              <a:ext uri="{FF2B5EF4-FFF2-40B4-BE49-F238E27FC236}">
                <a16:creationId xmlns:a16="http://schemas.microsoft.com/office/drawing/2014/main" id="{75F5D271-DA5D-4843-AFB0-BAEDDEA81455}"/>
              </a:ext>
            </a:extLst>
          </p:cNvPr>
          <p:cNvSpPr/>
          <p:nvPr/>
        </p:nvSpPr>
        <p:spPr>
          <a:xfrm>
            <a:off x="6400801" y="6339840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5">
            <a:extLst>
              <a:ext uri="{FF2B5EF4-FFF2-40B4-BE49-F238E27FC236}">
                <a16:creationId xmlns:a16="http://schemas.microsoft.com/office/drawing/2014/main" id="{CE091802-CAFA-4211-9818-3C5C6B975103}"/>
              </a:ext>
            </a:extLst>
          </p:cNvPr>
          <p:cNvSpPr/>
          <p:nvPr/>
        </p:nvSpPr>
        <p:spPr>
          <a:xfrm>
            <a:off x="6400801" y="3670326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5">
            <a:extLst>
              <a:ext uri="{FF2B5EF4-FFF2-40B4-BE49-F238E27FC236}">
                <a16:creationId xmlns:a16="http://schemas.microsoft.com/office/drawing/2014/main" id="{64B7A420-A964-4A53-9D8F-D59352AA9291}"/>
              </a:ext>
            </a:extLst>
          </p:cNvPr>
          <p:cNvSpPr/>
          <p:nvPr/>
        </p:nvSpPr>
        <p:spPr>
          <a:xfrm>
            <a:off x="6400801" y="6336370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5">
            <a:extLst>
              <a:ext uri="{FF2B5EF4-FFF2-40B4-BE49-F238E27FC236}">
                <a16:creationId xmlns:a16="http://schemas.microsoft.com/office/drawing/2014/main" id="{4F590987-281F-41C9-8373-DA2F209B4D12}"/>
              </a:ext>
            </a:extLst>
          </p:cNvPr>
          <p:cNvSpPr/>
          <p:nvPr/>
        </p:nvSpPr>
        <p:spPr>
          <a:xfrm>
            <a:off x="6400801" y="5921548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5">
            <a:extLst>
              <a:ext uri="{FF2B5EF4-FFF2-40B4-BE49-F238E27FC236}">
                <a16:creationId xmlns:a16="http://schemas.microsoft.com/office/drawing/2014/main" id="{75ED066D-2366-44A8-8800-A314941655BF}"/>
              </a:ext>
            </a:extLst>
          </p:cNvPr>
          <p:cNvSpPr/>
          <p:nvPr/>
        </p:nvSpPr>
        <p:spPr>
          <a:xfrm>
            <a:off x="6400801" y="6332900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5">
            <a:extLst>
              <a:ext uri="{FF2B5EF4-FFF2-40B4-BE49-F238E27FC236}">
                <a16:creationId xmlns:a16="http://schemas.microsoft.com/office/drawing/2014/main" id="{BB83406F-6509-4ECA-B6CB-1D68774FE965}"/>
              </a:ext>
            </a:extLst>
          </p:cNvPr>
          <p:cNvSpPr/>
          <p:nvPr/>
        </p:nvSpPr>
        <p:spPr>
          <a:xfrm>
            <a:off x="6400801" y="4591300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5">
            <a:extLst>
              <a:ext uri="{FF2B5EF4-FFF2-40B4-BE49-F238E27FC236}">
                <a16:creationId xmlns:a16="http://schemas.microsoft.com/office/drawing/2014/main" id="{CE245EED-1A94-4B5D-8BA6-B0A17B492FE3}"/>
              </a:ext>
            </a:extLst>
          </p:cNvPr>
          <p:cNvSpPr/>
          <p:nvPr/>
        </p:nvSpPr>
        <p:spPr>
          <a:xfrm>
            <a:off x="6400801" y="3670326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5">
            <a:extLst>
              <a:ext uri="{FF2B5EF4-FFF2-40B4-BE49-F238E27FC236}">
                <a16:creationId xmlns:a16="http://schemas.microsoft.com/office/drawing/2014/main" id="{5F5E229A-AAFF-4F21-8396-8B60CE5B58EC}"/>
              </a:ext>
            </a:extLst>
          </p:cNvPr>
          <p:cNvSpPr/>
          <p:nvPr/>
        </p:nvSpPr>
        <p:spPr>
          <a:xfrm>
            <a:off x="6400801" y="5009592"/>
            <a:ext cx="277091" cy="207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Quadratic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Quadratic probing can reduce the effect of clustering, but is expensive:</a:t>
            </a:r>
          </a:p>
          <a:p>
            <a:pPr lvl="1"/>
            <a:r>
              <a:rPr lang="pt-BR" sz="1800" dirty="0"/>
              <a:t>Index, Index + 1</a:t>
            </a:r>
            <a:r>
              <a:rPr lang="pt-BR" sz="1800" baseline="30000" dirty="0"/>
              <a:t>2</a:t>
            </a:r>
            <a:r>
              <a:rPr lang="pt-BR" sz="1800" dirty="0"/>
              <a:t>, Index + 2</a:t>
            </a:r>
            <a:r>
              <a:rPr lang="pt-BR" sz="1800" baseline="30000" dirty="0"/>
              <a:t>2</a:t>
            </a:r>
            <a:r>
              <a:rPr lang="pt-BR" sz="1800" dirty="0"/>
              <a:t>, Index + 3</a:t>
            </a:r>
            <a:r>
              <a:rPr lang="pt-BR" sz="1800" baseline="30000" dirty="0"/>
              <a:t>2</a:t>
            </a:r>
            <a:r>
              <a:rPr lang="pt-BR" sz="1800" dirty="0"/>
              <a:t>, ... , Index + k</a:t>
            </a:r>
            <a:r>
              <a:rPr lang="pt-BR" sz="1800" baseline="30000" dirty="0"/>
              <a:t>2</a:t>
            </a:r>
            <a:endParaRPr lang="en-US" sz="1800" dirty="0"/>
          </a:p>
          <a:p>
            <a:r>
              <a:rPr lang="en-US" dirty="0"/>
              <a:t>An efficient way to calculate the next quadratic probe index is:</a:t>
            </a:r>
          </a:p>
          <a:p>
            <a:pPr marL="366713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k += 2;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	index = (index + k) % </a:t>
            </a:r>
            <a:r>
              <a:rPr lang="en-US" sz="1800" dirty="0" err="1">
                <a:latin typeface="Consolas" panose="020B0609020204030204" pitchFamily="49" charset="0"/>
              </a:rPr>
              <a:t>table.size</a:t>
            </a:r>
            <a:r>
              <a:rPr lang="en-US" sz="1800" dirty="0"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 dirty="0"/>
              <a:t>For example, if the hash index is 5, quadratic probes would be: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 </a:t>
            </a:r>
            <a:r>
              <a:rPr lang="en-US" sz="1600" dirty="0"/>
              <a:t>( 5 + 1)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/>
              <a:t> </a:t>
            </a:r>
            <a:r>
              <a:rPr lang="en-US" sz="1600" dirty="0"/>
              <a:t>(5 + 1 + 3)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14</a:t>
            </a:r>
            <a:r>
              <a:rPr lang="en-US" dirty="0"/>
              <a:t> </a:t>
            </a:r>
            <a:r>
              <a:rPr lang="en-US" sz="1600" dirty="0"/>
              <a:t>(5 + 1 + 3 + 5)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21</a:t>
            </a:r>
            <a:r>
              <a:rPr lang="en-US" dirty="0"/>
              <a:t> </a:t>
            </a:r>
            <a:r>
              <a:rPr lang="en-US" sz="1600" dirty="0"/>
              <a:t>(5 + 1 + 3 + 5 + 7)</a:t>
            </a:r>
            <a:r>
              <a:rPr lang="en-US" dirty="0"/>
              <a:t>, …</a:t>
            </a:r>
          </a:p>
          <a:p>
            <a:r>
              <a:rPr lang="en-US" dirty="0"/>
              <a:t>Other open addressing problems:</a:t>
            </a:r>
          </a:p>
          <a:p>
            <a:pPr lvl="1"/>
            <a:r>
              <a:rPr lang="en-US" dirty="0"/>
              <a:t>An item can't be inserted even when the table is not full.</a:t>
            </a:r>
          </a:p>
          <a:p>
            <a:pPr lvl="1"/>
            <a:r>
              <a:rPr lang="en-US" dirty="0"/>
              <a:t>The program gets stuck in an infinite loop searching for an empty slot.</a:t>
            </a:r>
          </a:p>
          <a:p>
            <a:r>
              <a:rPr lang="en-US" dirty="0"/>
              <a:t>If the table size is a prime number and it is never more than half full, getting stuck in an infinite search loop will never happen.</a:t>
            </a:r>
          </a:p>
          <a:p>
            <a:pPr lvl="1"/>
            <a:r>
              <a:rPr lang="en-US" dirty="0"/>
              <a:t>However, requiring a half empty table wastes a lot of memory.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860" y="1295401"/>
            <a:ext cx="9805012" cy="19050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Chaining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an alternative to open addressing.</a:t>
            </a:r>
          </a:p>
          <a:p>
            <a:r>
              <a:rPr lang="en-US" sz="2000" dirty="0"/>
              <a:t>Each table element references a linked list that contains all of the items that hash to the same table index.</a:t>
            </a:r>
          </a:p>
          <a:p>
            <a:pPr lvl="1"/>
            <a:r>
              <a:rPr lang="en-US" sz="1600" dirty="0"/>
              <a:t>The linked list often is called a bucket</a:t>
            </a:r>
          </a:p>
          <a:p>
            <a:pPr lvl="1"/>
            <a:r>
              <a:rPr lang="en-US" sz="1600" dirty="0"/>
              <a:t>The approach sometimes is called </a:t>
            </a:r>
            <a:r>
              <a:rPr lang="en-US" sz="1600" b="1" dirty="0">
                <a:solidFill>
                  <a:srgbClr val="FF0000"/>
                </a:solidFill>
              </a:rPr>
              <a:t>bucket hashing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2214601" y="4370947"/>
          <a:ext cx="1219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[0]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NULL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NULL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[3]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[4]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NULL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16AC397-405E-41E8-96A3-5BD9CF7D3458}"/>
              </a:ext>
            </a:extLst>
          </p:cNvPr>
          <p:cNvGrpSpPr/>
          <p:nvPr/>
        </p:nvGrpSpPr>
        <p:grpSpPr>
          <a:xfrm>
            <a:off x="3037189" y="4114800"/>
            <a:ext cx="4004773" cy="838200"/>
            <a:chOff x="2122788" y="4114800"/>
            <a:chExt cx="4004773" cy="838200"/>
          </a:xfrm>
        </p:grpSpPr>
        <p:grpSp>
          <p:nvGrpSpPr>
            <p:cNvPr id="44" name="Group 43"/>
            <p:cNvGrpSpPr/>
            <p:nvPr/>
          </p:nvGrpSpPr>
          <p:grpSpPr>
            <a:xfrm>
              <a:off x="3275690" y="4114800"/>
              <a:ext cx="1628029" cy="838200"/>
              <a:chOff x="3886200" y="4038600"/>
              <a:chExt cx="1628029" cy="8382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886200" y="4038600"/>
                <a:ext cx="1219200" cy="838200"/>
                <a:chOff x="3886200" y="4038600"/>
                <a:chExt cx="1219200" cy="8382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"Pete"</a:t>
                    </a:r>
                  </a:p>
                </p:txBody>
              </p: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46" name="Freeform 45"/>
              <p:cNvSpPr/>
              <p:nvPr/>
            </p:nvSpPr>
            <p:spPr>
              <a:xfrm>
                <a:off x="4743049" y="4225866"/>
                <a:ext cx="771180" cy="269370"/>
              </a:xfrm>
              <a:custGeom>
                <a:avLst/>
                <a:gdLst>
                  <a:gd name="connsiteX0" fmla="*/ 0 w 771180"/>
                  <a:gd name="connsiteY0" fmla="*/ 364155 h 364155"/>
                  <a:gd name="connsiteX1" fmla="*/ 286438 w 771180"/>
                  <a:gd name="connsiteY1" fmla="*/ 265003 h 364155"/>
                  <a:gd name="connsiteX2" fmla="*/ 484742 w 771180"/>
                  <a:gd name="connsiteY2" fmla="*/ 33649 h 364155"/>
                  <a:gd name="connsiteX3" fmla="*/ 771180 w 771180"/>
                  <a:gd name="connsiteY3" fmla="*/ 6107 h 36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180" h="364155">
                    <a:moveTo>
                      <a:pt x="0" y="364155"/>
                    </a:moveTo>
                    <a:cubicBezTo>
                      <a:pt x="102824" y="342121"/>
                      <a:pt x="205648" y="320087"/>
                      <a:pt x="286438" y="265003"/>
                    </a:cubicBezTo>
                    <a:cubicBezTo>
                      <a:pt x="367228" y="209919"/>
                      <a:pt x="403952" y="76798"/>
                      <a:pt x="484742" y="33649"/>
                    </a:cubicBezTo>
                    <a:cubicBezTo>
                      <a:pt x="565532" y="-9500"/>
                      <a:pt x="668356" y="-1697"/>
                      <a:pt x="771180" y="6107"/>
                    </a:cubicBezTo>
                  </a:path>
                </a:pathLst>
              </a:custGeom>
              <a:noFill/>
              <a:ln w="25400">
                <a:headEnd type="oval" w="med" len="med"/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908361" y="4114800"/>
              <a:ext cx="1219200" cy="838200"/>
              <a:chOff x="3886200" y="4038600"/>
              <a:chExt cx="1219200" cy="8382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886200" y="4038600"/>
                <a:ext cx="1219200" cy="838200"/>
              </a:xfrm>
              <a:prstGeom prst="rect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3906405" y="4326876"/>
                <a:ext cx="1188720" cy="533400"/>
                <a:chOff x="4038600" y="4495800"/>
                <a:chExt cx="1219200" cy="53340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038600" y="4495800"/>
                  <a:ext cx="1219200" cy="5334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4038600" y="4576525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b="1" dirty="0"/>
                    <a:t>next =</a:t>
                  </a:r>
                </a:p>
                <a:p>
                  <a:pPr algn="r"/>
                  <a:r>
                    <a:rPr lang="en-US" sz="1200" b="1" dirty="0"/>
                    <a:t>data =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656527" y="4597344"/>
                  <a:ext cx="457200" cy="137160"/>
                </a:xfrm>
                <a:prstGeom prst="rect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625280" y="4761191"/>
                  <a:ext cx="53340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b="1" dirty="0"/>
                    <a:t>"Zack"</a:t>
                  </a: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4211704" y="4102800"/>
                <a:ext cx="5200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/>
                  <a:t>node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5604916" y="4449898"/>
              <a:ext cx="29046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latin typeface="Consolas" panose="020B0609020204030204" pitchFamily="49" charset="0"/>
                  <a:sym typeface="Symbol" panose="05050102010706020507" pitchFamily="18" charset="2"/>
                </a:rPr>
                <a:t></a:t>
              </a:r>
              <a:endParaRPr lang="en-US" sz="1000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122788" y="4302066"/>
              <a:ext cx="1153812" cy="225869"/>
            </a:xfrm>
            <a:custGeom>
              <a:avLst/>
              <a:gdLst>
                <a:gd name="connsiteX0" fmla="*/ 0 w 1311007"/>
                <a:gd name="connsiteY0" fmla="*/ 225265 h 225265"/>
                <a:gd name="connsiteX1" fmla="*/ 473725 w 1311007"/>
                <a:gd name="connsiteY1" fmla="*/ 137130 h 225265"/>
                <a:gd name="connsiteX2" fmla="*/ 875841 w 1311007"/>
                <a:gd name="connsiteY2" fmla="*/ 15944 h 225265"/>
                <a:gd name="connsiteX3" fmla="*/ 1311007 w 1311007"/>
                <a:gd name="connsiteY3" fmla="*/ 4927 h 2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007" h="225265">
                  <a:moveTo>
                    <a:pt x="0" y="225265"/>
                  </a:moveTo>
                  <a:cubicBezTo>
                    <a:pt x="163876" y="198641"/>
                    <a:pt x="327752" y="172017"/>
                    <a:pt x="473725" y="137130"/>
                  </a:cubicBezTo>
                  <a:cubicBezTo>
                    <a:pt x="619698" y="102243"/>
                    <a:pt x="736294" y="37978"/>
                    <a:pt x="875841" y="15944"/>
                  </a:cubicBezTo>
                  <a:cubicBezTo>
                    <a:pt x="1015388" y="-6090"/>
                    <a:pt x="1163197" y="-582"/>
                    <a:pt x="1311007" y="4927"/>
                  </a:cubicBezTo>
                </a:path>
              </a:pathLst>
            </a:custGeom>
            <a:noFill/>
            <a:ln w="25400">
              <a:headEnd type="oval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2A8E3F-18B4-4BA5-A04C-205B2DFF619E}"/>
              </a:ext>
            </a:extLst>
          </p:cNvPr>
          <p:cNvGrpSpPr/>
          <p:nvPr/>
        </p:nvGrpSpPr>
        <p:grpSpPr>
          <a:xfrm>
            <a:off x="3037188" y="5334000"/>
            <a:ext cx="5638354" cy="838200"/>
            <a:chOff x="2122788" y="5334000"/>
            <a:chExt cx="5638354" cy="838200"/>
          </a:xfrm>
        </p:grpSpPr>
        <p:grpSp>
          <p:nvGrpSpPr>
            <p:cNvPr id="22" name="Group 21"/>
            <p:cNvGrpSpPr/>
            <p:nvPr/>
          </p:nvGrpSpPr>
          <p:grpSpPr>
            <a:xfrm>
              <a:off x="3276600" y="5334000"/>
              <a:ext cx="1628029" cy="838200"/>
              <a:chOff x="3886200" y="4038600"/>
              <a:chExt cx="1628029" cy="8382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886200" y="4038600"/>
                <a:ext cx="1219200" cy="838200"/>
                <a:chOff x="3886200" y="4038600"/>
                <a:chExt cx="1219200" cy="8382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"Abe"</a:t>
                    </a: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21" name="Freeform 20"/>
              <p:cNvSpPr/>
              <p:nvPr/>
            </p:nvSpPr>
            <p:spPr>
              <a:xfrm>
                <a:off x="4743049" y="4225866"/>
                <a:ext cx="771180" cy="269370"/>
              </a:xfrm>
              <a:custGeom>
                <a:avLst/>
                <a:gdLst>
                  <a:gd name="connsiteX0" fmla="*/ 0 w 771180"/>
                  <a:gd name="connsiteY0" fmla="*/ 364155 h 364155"/>
                  <a:gd name="connsiteX1" fmla="*/ 286438 w 771180"/>
                  <a:gd name="connsiteY1" fmla="*/ 265003 h 364155"/>
                  <a:gd name="connsiteX2" fmla="*/ 484742 w 771180"/>
                  <a:gd name="connsiteY2" fmla="*/ 33649 h 364155"/>
                  <a:gd name="connsiteX3" fmla="*/ 771180 w 771180"/>
                  <a:gd name="connsiteY3" fmla="*/ 6107 h 36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180" h="364155">
                    <a:moveTo>
                      <a:pt x="0" y="364155"/>
                    </a:moveTo>
                    <a:cubicBezTo>
                      <a:pt x="102824" y="342121"/>
                      <a:pt x="205648" y="320087"/>
                      <a:pt x="286438" y="265003"/>
                    </a:cubicBezTo>
                    <a:cubicBezTo>
                      <a:pt x="367228" y="209919"/>
                      <a:pt x="403952" y="76798"/>
                      <a:pt x="484742" y="33649"/>
                    </a:cubicBezTo>
                    <a:cubicBezTo>
                      <a:pt x="565532" y="-9500"/>
                      <a:pt x="668356" y="-1697"/>
                      <a:pt x="771180" y="6107"/>
                    </a:cubicBezTo>
                  </a:path>
                </a:pathLst>
              </a:custGeom>
              <a:noFill/>
              <a:ln w="25400">
                <a:headEnd type="oval" w="med" len="med"/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909271" y="5334000"/>
              <a:ext cx="1628029" cy="838200"/>
              <a:chOff x="3886200" y="4038600"/>
              <a:chExt cx="1628029" cy="8382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886200" y="4038600"/>
                <a:ext cx="1219200" cy="838200"/>
                <a:chOff x="3886200" y="4038600"/>
                <a:chExt cx="1219200" cy="8382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"Dan"</a:t>
                    </a: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25" name="Freeform 24"/>
              <p:cNvSpPr/>
              <p:nvPr/>
            </p:nvSpPr>
            <p:spPr>
              <a:xfrm>
                <a:off x="4743049" y="4225866"/>
                <a:ext cx="771180" cy="269370"/>
              </a:xfrm>
              <a:custGeom>
                <a:avLst/>
                <a:gdLst>
                  <a:gd name="connsiteX0" fmla="*/ 0 w 771180"/>
                  <a:gd name="connsiteY0" fmla="*/ 364155 h 364155"/>
                  <a:gd name="connsiteX1" fmla="*/ 286438 w 771180"/>
                  <a:gd name="connsiteY1" fmla="*/ 265003 h 364155"/>
                  <a:gd name="connsiteX2" fmla="*/ 484742 w 771180"/>
                  <a:gd name="connsiteY2" fmla="*/ 33649 h 364155"/>
                  <a:gd name="connsiteX3" fmla="*/ 771180 w 771180"/>
                  <a:gd name="connsiteY3" fmla="*/ 6107 h 36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180" h="364155">
                    <a:moveTo>
                      <a:pt x="0" y="364155"/>
                    </a:moveTo>
                    <a:cubicBezTo>
                      <a:pt x="102824" y="342121"/>
                      <a:pt x="205648" y="320087"/>
                      <a:pt x="286438" y="265003"/>
                    </a:cubicBezTo>
                    <a:cubicBezTo>
                      <a:pt x="367228" y="209919"/>
                      <a:pt x="403952" y="76798"/>
                      <a:pt x="484742" y="33649"/>
                    </a:cubicBezTo>
                    <a:cubicBezTo>
                      <a:pt x="565532" y="-9500"/>
                      <a:pt x="668356" y="-1697"/>
                      <a:pt x="771180" y="6107"/>
                    </a:cubicBezTo>
                  </a:path>
                </a:pathLst>
              </a:custGeom>
              <a:noFill/>
              <a:ln w="25400">
                <a:headEnd type="oval" w="med" len="med"/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41942" y="5334000"/>
              <a:ext cx="1219200" cy="838200"/>
              <a:chOff x="3886200" y="4038600"/>
              <a:chExt cx="1219200" cy="838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886200" y="4038600"/>
                <a:ext cx="1219200" cy="838200"/>
              </a:xfrm>
              <a:prstGeom prst="rect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3906405" y="4326876"/>
                <a:ext cx="1188720" cy="533400"/>
                <a:chOff x="4038600" y="4495800"/>
                <a:chExt cx="1219200" cy="5334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4038600" y="4495800"/>
                  <a:ext cx="1219200" cy="5334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038600" y="4576525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b="1" dirty="0"/>
                    <a:t>next =</a:t>
                  </a:r>
                </a:p>
                <a:p>
                  <a:pPr algn="r"/>
                  <a:r>
                    <a:rPr lang="en-US" sz="1200" b="1" dirty="0"/>
                    <a:t>data =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656527" y="4597344"/>
                  <a:ext cx="457200" cy="137160"/>
                </a:xfrm>
                <a:prstGeom prst="rect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625280" y="4761191"/>
                  <a:ext cx="53340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b="1" dirty="0"/>
                    <a:t>"Tom"</a:t>
                  </a: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4211704" y="4102800"/>
                <a:ext cx="5200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/>
                  <a:t>node</a:t>
                </a: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7238497" y="5669098"/>
              <a:ext cx="29046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latin typeface="Consolas" panose="020B0609020204030204" pitchFamily="49" charset="0"/>
                  <a:sym typeface="Symbol" panose="05050102010706020507" pitchFamily="18" charset="2"/>
                </a:rPr>
                <a:t></a:t>
              </a:r>
              <a:endParaRPr lang="en-US" sz="1000" dirty="0"/>
            </a:p>
          </p:txBody>
        </p:sp>
        <p:sp>
          <p:nvSpPr>
            <p:cNvPr id="71" name="Freeform 70"/>
            <p:cNvSpPr/>
            <p:nvPr/>
          </p:nvSpPr>
          <p:spPr>
            <a:xfrm flipV="1">
              <a:off x="2122788" y="5427576"/>
              <a:ext cx="1153812" cy="72618"/>
            </a:xfrm>
            <a:custGeom>
              <a:avLst/>
              <a:gdLst>
                <a:gd name="connsiteX0" fmla="*/ 0 w 1311007"/>
                <a:gd name="connsiteY0" fmla="*/ 225265 h 225265"/>
                <a:gd name="connsiteX1" fmla="*/ 473725 w 1311007"/>
                <a:gd name="connsiteY1" fmla="*/ 137130 h 225265"/>
                <a:gd name="connsiteX2" fmla="*/ 875841 w 1311007"/>
                <a:gd name="connsiteY2" fmla="*/ 15944 h 225265"/>
                <a:gd name="connsiteX3" fmla="*/ 1311007 w 1311007"/>
                <a:gd name="connsiteY3" fmla="*/ 4927 h 2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007" h="225265">
                  <a:moveTo>
                    <a:pt x="0" y="225265"/>
                  </a:moveTo>
                  <a:cubicBezTo>
                    <a:pt x="163876" y="198641"/>
                    <a:pt x="327752" y="172017"/>
                    <a:pt x="473725" y="137130"/>
                  </a:cubicBezTo>
                  <a:cubicBezTo>
                    <a:pt x="619698" y="102243"/>
                    <a:pt x="736294" y="37978"/>
                    <a:pt x="875841" y="15944"/>
                  </a:cubicBezTo>
                  <a:cubicBezTo>
                    <a:pt x="1015388" y="-6090"/>
                    <a:pt x="1163197" y="-582"/>
                    <a:pt x="1311007" y="4927"/>
                  </a:cubicBezTo>
                </a:path>
              </a:pathLst>
            </a:custGeom>
            <a:noFill/>
            <a:ln w="25400">
              <a:headEnd type="oval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350966" y="4025112"/>
            <a:ext cx="1425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Hash Bucket</a:t>
            </a:r>
          </a:p>
        </p:txBody>
      </p:sp>
    </p:spTree>
    <p:extLst>
      <p:ext uri="{BB962C8B-B14F-4D97-AF65-F5344CB8AC3E}">
        <p14:creationId xmlns:p14="http://schemas.microsoft.com/office/powerpoint/2010/main" val="6896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#32: size() vs empty()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28810" y="1295402"/>
            <a:ext cx="9805012" cy="457199"/>
          </a:xfrm>
        </p:spPr>
        <p:txBody>
          <a:bodyPr/>
          <a:lstStyle/>
          <a:p>
            <a:r>
              <a:rPr lang="en-US" dirty="0"/>
              <a:t>Should size() or empty() be used to test for container empty?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0714" y="175260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bool empty() const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return (size() == 0);   // BAD??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526980" y="3048000"/>
            <a:ext cx="98050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Some implementations of std::list::size take O(n) and not O(1).</a:t>
            </a:r>
          </a:p>
          <a:p>
            <a:r>
              <a:rPr lang="en-US" sz="2200" dirty="0"/>
              <a:t>By using the empty() function:</a:t>
            </a:r>
          </a:p>
          <a:p>
            <a:pPr lvl="1"/>
            <a:r>
              <a:rPr lang="en-US" sz="1800" dirty="0"/>
              <a:t>Not very likely to incur the overhead of an extra function call, since the function is probably in-lined.</a:t>
            </a:r>
          </a:p>
          <a:p>
            <a:pPr lvl="1"/>
            <a:r>
              <a:rPr lang="en-US" sz="1800" dirty="0"/>
              <a:t>Makes makes code more readable and means you don't have to worry about implementation details.</a:t>
            </a:r>
          </a:p>
          <a:p>
            <a:pPr lvl="1"/>
            <a:r>
              <a:rPr lang="en-US" sz="1800" dirty="0"/>
              <a:t>Your code can more easily be adapted to other types of containers, with other characteristics.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Bottom line: The standard guarantees that empty() is a constant-time operation for all standard containers.</a:t>
            </a:r>
            <a:endParaRPr lang="en-US" sz="2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Advantages relative to open addressing:</a:t>
            </a:r>
          </a:p>
          <a:p>
            <a:pPr lvl="1"/>
            <a:r>
              <a:rPr lang="en-US" sz="1800" dirty="0"/>
              <a:t>Only items that have the same value for their hash codes are examined when looking for an object.</a:t>
            </a:r>
          </a:p>
          <a:p>
            <a:pPr lvl="1"/>
            <a:r>
              <a:rPr lang="en-US" sz="1800" dirty="0"/>
              <a:t>You can store more elements in the table than the number of table slots (indices).</a:t>
            </a:r>
          </a:p>
          <a:p>
            <a:pPr lvl="1"/>
            <a:r>
              <a:rPr lang="en-US" sz="1800" dirty="0"/>
              <a:t>Once you determine an item is not present, you can insert it at the beginning or end of the list.</a:t>
            </a:r>
          </a:p>
          <a:p>
            <a:pPr lvl="1"/>
            <a:r>
              <a:rPr lang="en-US" sz="1800" dirty="0"/>
              <a:t>To remove an item, you simply delete it; you do not need to replace it with a dummy item or mark it as deleted.</a:t>
            </a:r>
          </a:p>
          <a:p>
            <a:r>
              <a:rPr lang="en-US" b="1" dirty="0">
                <a:solidFill>
                  <a:srgbClr val="FF0000"/>
                </a:solidFill>
              </a:rPr>
              <a:t>Load factor</a:t>
            </a:r>
            <a:r>
              <a:rPr lang="en-US" dirty="0"/>
              <a:t> has the greatest effect on hash table performance.</a:t>
            </a:r>
          </a:p>
          <a:p>
            <a:pPr lvl="1"/>
            <a:r>
              <a:rPr lang="en-US" sz="1800" dirty="0"/>
              <a:t>Load factor is the number of filled cells divided by the table size.</a:t>
            </a:r>
          </a:p>
          <a:p>
            <a:pPr lvl="1"/>
            <a:r>
              <a:rPr lang="en-US" sz="1800" dirty="0"/>
              <a:t>The lower the load factor, the better the performance as there is a smaller chance of collision when a table is sparsely populated.</a:t>
            </a:r>
          </a:p>
          <a:p>
            <a:pPr lvl="1"/>
            <a:r>
              <a:rPr lang="en-US" sz="1800" dirty="0"/>
              <a:t>If there are no collisions, performance for search and retrieval is O(1) regardless of table size.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38600" y="1371600"/>
          <a:ext cx="1828800" cy="502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1371601"/>
            <a:ext cx="32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h(28) = 28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h(47) = 47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h(20) = 20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h(36) = 36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h(41) = 41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h(23) = 23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h(25) = 25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h(53) = 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hash function values to the right, fill in the table values using chaining.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8272" y="806761"/>
            <a:ext cx="149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Chaining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9E89FC-9245-421C-AF9C-E588DD25EE78}"/>
              </a:ext>
            </a:extLst>
          </p:cNvPr>
          <p:cNvSpPr/>
          <p:nvPr/>
        </p:nvSpPr>
        <p:spPr>
          <a:xfrm>
            <a:off x="12083735" y="4907098"/>
            <a:ext cx="290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000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8A9F455-23C8-4DA5-B173-FA3CAFC0001F}"/>
              </a:ext>
            </a:extLst>
          </p:cNvPr>
          <p:cNvGrpSpPr/>
          <p:nvPr/>
        </p:nvGrpSpPr>
        <p:grpSpPr>
          <a:xfrm>
            <a:off x="5204834" y="2471842"/>
            <a:ext cx="2388638" cy="838200"/>
            <a:chOff x="5204834" y="2471842"/>
            <a:chExt cx="2388638" cy="838200"/>
          </a:xfrm>
        </p:grpSpPr>
        <p:sp>
          <p:nvSpPr>
            <p:cNvPr id="34" name="Freeform 70">
              <a:extLst>
                <a:ext uri="{FF2B5EF4-FFF2-40B4-BE49-F238E27FC236}">
                  <a16:creationId xmlns:a16="http://schemas.microsoft.com/office/drawing/2014/main" id="{3052569C-BADC-4D8D-BB66-EFE0A6CC227D}"/>
                </a:ext>
              </a:extLst>
            </p:cNvPr>
            <p:cNvSpPr/>
            <p:nvPr/>
          </p:nvSpPr>
          <p:spPr>
            <a:xfrm>
              <a:off x="5204834" y="2711756"/>
              <a:ext cx="1097280" cy="266782"/>
            </a:xfrm>
            <a:custGeom>
              <a:avLst/>
              <a:gdLst>
                <a:gd name="connsiteX0" fmla="*/ 0 w 1311007"/>
                <a:gd name="connsiteY0" fmla="*/ 225265 h 225265"/>
                <a:gd name="connsiteX1" fmla="*/ 473725 w 1311007"/>
                <a:gd name="connsiteY1" fmla="*/ 137130 h 225265"/>
                <a:gd name="connsiteX2" fmla="*/ 875841 w 1311007"/>
                <a:gd name="connsiteY2" fmla="*/ 15944 h 225265"/>
                <a:gd name="connsiteX3" fmla="*/ 1311007 w 1311007"/>
                <a:gd name="connsiteY3" fmla="*/ 4927 h 2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007" h="225265">
                  <a:moveTo>
                    <a:pt x="0" y="225265"/>
                  </a:moveTo>
                  <a:cubicBezTo>
                    <a:pt x="163876" y="198641"/>
                    <a:pt x="327752" y="172017"/>
                    <a:pt x="473725" y="137130"/>
                  </a:cubicBezTo>
                  <a:cubicBezTo>
                    <a:pt x="619698" y="102243"/>
                    <a:pt x="736294" y="37978"/>
                    <a:pt x="875841" y="15944"/>
                  </a:cubicBezTo>
                  <a:cubicBezTo>
                    <a:pt x="1015388" y="-6090"/>
                    <a:pt x="1163197" y="-582"/>
                    <a:pt x="1311007" y="4927"/>
                  </a:cubicBezTo>
                </a:path>
              </a:pathLst>
            </a:custGeom>
            <a:noFill/>
            <a:ln w="25400">
              <a:headEnd type="oval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BF36A4A-8518-444A-AF33-76C68870333A}"/>
                </a:ext>
              </a:extLst>
            </p:cNvPr>
            <p:cNvGrpSpPr/>
            <p:nvPr/>
          </p:nvGrpSpPr>
          <p:grpSpPr>
            <a:xfrm>
              <a:off x="6313312" y="2471842"/>
              <a:ext cx="1280160" cy="838200"/>
              <a:chOff x="7912400" y="1616042"/>
              <a:chExt cx="1219200" cy="83820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2B8E1A4-27A6-4B45-9961-C1AF17F52F8B}"/>
                  </a:ext>
                </a:extLst>
              </p:cNvPr>
              <p:cNvGrpSpPr/>
              <p:nvPr/>
            </p:nvGrpSpPr>
            <p:grpSpPr>
              <a:xfrm>
                <a:off x="7912400" y="1616042"/>
                <a:ext cx="1219200" cy="838200"/>
                <a:chOff x="3886200" y="4038600"/>
                <a:chExt cx="1219200" cy="83820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8FBCA72-8649-48C3-8CF8-930C44882D67}"/>
                    </a:ext>
                  </a:extLst>
                </p:cNvPr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60BDC433-D9AF-4F0C-BB2C-E9BC931C3FAE}"/>
                    </a:ext>
                  </a:extLst>
                </p:cNvPr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D258BFED-CFEC-46BE-B899-54B4D355224B}"/>
                      </a:ext>
                    </a:extLst>
                  </p:cNvPr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819A50A-3A60-479A-9ADE-CB63735FBC3E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4622B587-E9A1-4724-AC63-4554053EC641}"/>
                      </a:ext>
                    </a:extLst>
                  </p:cNvPr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A582CC6-092B-4923-B3CF-C92018A4CA40}"/>
                      </a:ext>
                    </a:extLst>
                  </p:cNvPr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"47"</a:t>
                    </a:r>
                  </a:p>
                </p:txBody>
              </p: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FD87030-B81C-4A56-9B15-95CE63352C4E}"/>
                    </a:ext>
                  </a:extLst>
                </p:cNvPr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B692538-FB75-4CD5-BD52-829FA4577B7F}"/>
                  </a:ext>
                </a:extLst>
              </p:cNvPr>
              <p:cNvSpPr/>
              <p:nvPr/>
            </p:nvSpPr>
            <p:spPr>
              <a:xfrm>
                <a:off x="8610600" y="1948552"/>
                <a:ext cx="29046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</a:t>
                </a:r>
                <a:endParaRPr lang="en-US" sz="1000" dirty="0"/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B42DEB3-7460-4E57-A171-D6A02987BBD5}"/>
              </a:ext>
            </a:extLst>
          </p:cNvPr>
          <p:cNvGrpSpPr/>
          <p:nvPr/>
        </p:nvGrpSpPr>
        <p:grpSpPr>
          <a:xfrm>
            <a:off x="5204834" y="5618126"/>
            <a:ext cx="2388638" cy="838200"/>
            <a:chOff x="5204834" y="5618126"/>
            <a:chExt cx="2388638" cy="8382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4CF193C-3180-4A8E-AEFC-15F433F6240B}"/>
                </a:ext>
              </a:extLst>
            </p:cNvPr>
            <p:cNvGrpSpPr/>
            <p:nvPr/>
          </p:nvGrpSpPr>
          <p:grpSpPr>
            <a:xfrm>
              <a:off x="6313312" y="5618126"/>
              <a:ext cx="1280160" cy="838200"/>
              <a:chOff x="7932605" y="2708832"/>
              <a:chExt cx="1219200" cy="83820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DE690ED-3963-4E90-A82C-F8497DE1AE0B}"/>
                  </a:ext>
                </a:extLst>
              </p:cNvPr>
              <p:cNvGrpSpPr/>
              <p:nvPr/>
            </p:nvGrpSpPr>
            <p:grpSpPr>
              <a:xfrm>
                <a:off x="7932605" y="2708832"/>
                <a:ext cx="1219200" cy="838200"/>
                <a:chOff x="3886200" y="4038600"/>
                <a:chExt cx="1219200" cy="838200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A70EB5-B188-4810-B3DF-A308D625FFF9}"/>
                    </a:ext>
                  </a:extLst>
                </p:cNvPr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C91F4A55-F2FA-41FE-9544-619E48F0A3A1}"/>
                    </a:ext>
                  </a:extLst>
                </p:cNvPr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CF1F1B0E-9643-4A95-8358-5680AE7177A2}"/>
                      </a:ext>
                    </a:extLst>
                  </p:cNvPr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2303F7B9-B615-4B33-BA8B-2287DDD5BA07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1FF81A6-C613-4284-8393-8883B931BFED}"/>
                      </a:ext>
                    </a:extLst>
                  </p:cNvPr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E706C75-B4AF-4D8B-8CE8-5CFCAF85D1F7}"/>
                      </a:ext>
                    </a:extLst>
                  </p:cNvPr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"20"</a:t>
                    </a:r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6AEE2AD-40B4-4C1B-BDF6-2784F7A6A190}"/>
                    </a:ext>
                  </a:extLst>
                </p:cNvPr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EFA8D1E-E477-4ED7-AFC1-40B764EBB1E5}"/>
                  </a:ext>
                </a:extLst>
              </p:cNvPr>
              <p:cNvSpPr/>
              <p:nvPr/>
            </p:nvSpPr>
            <p:spPr>
              <a:xfrm>
                <a:off x="8610600" y="3048284"/>
                <a:ext cx="29046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</a:t>
                </a:r>
                <a:endParaRPr lang="en-US" sz="1000" dirty="0"/>
              </a:p>
            </p:txBody>
          </p:sp>
        </p:grpSp>
        <p:sp>
          <p:nvSpPr>
            <p:cNvPr id="111" name="Freeform 70">
              <a:extLst>
                <a:ext uri="{FF2B5EF4-FFF2-40B4-BE49-F238E27FC236}">
                  <a16:creationId xmlns:a16="http://schemas.microsoft.com/office/drawing/2014/main" id="{4DF6F064-DD40-4C43-A022-F526ABE0D516}"/>
                </a:ext>
              </a:extLst>
            </p:cNvPr>
            <p:cNvSpPr/>
            <p:nvPr/>
          </p:nvSpPr>
          <p:spPr>
            <a:xfrm flipV="1">
              <a:off x="5204834" y="5714732"/>
              <a:ext cx="1097280" cy="72618"/>
            </a:xfrm>
            <a:custGeom>
              <a:avLst/>
              <a:gdLst>
                <a:gd name="connsiteX0" fmla="*/ 0 w 1311007"/>
                <a:gd name="connsiteY0" fmla="*/ 225265 h 225265"/>
                <a:gd name="connsiteX1" fmla="*/ 473725 w 1311007"/>
                <a:gd name="connsiteY1" fmla="*/ 137130 h 225265"/>
                <a:gd name="connsiteX2" fmla="*/ 875841 w 1311007"/>
                <a:gd name="connsiteY2" fmla="*/ 15944 h 225265"/>
                <a:gd name="connsiteX3" fmla="*/ 1311007 w 1311007"/>
                <a:gd name="connsiteY3" fmla="*/ 4927 h 2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007" h="225265">
                  <a:moveTo>
                    <a:pt x="0" y="225265"/>
                  </a:moveTo>
                  <a:cubicBezTo>
                    <a:pt x="163876" y="198641"/>
                    <a:pt x="327752" y="172017"/>
                    <a:pt x="473725" y="137130"/>
                  </a:cubicBezTo>
                  <a:cubicBezTo>
                    <a:pt x="619698" y="102243"/>
                    <a:pt x="736294" y="37978"/>
                    <a:pt x="875841" y="15944"/>
                  </a:cubicBezTo>
                  <a:cubicBezTo>
                    <a:pt x="1015388" y="-6090"/>
                    <a:pt x="1163197" y="-582"/>
                    <a:pt x="1311007" y="4927"/>
                  </a:cubicBezTo>
                </a:path>
              </a:pathLst>
            </a:custGeom>
            <a:noFill/>
            <a:ln w="25400">
              <a:headEnd type="oval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77975F4-A91B-495C-A40A-E0AF5FBE7B0B}"/>
              </a:ext>
            </a:extLst>
          </p:cNvPr>
          <p:cNvGrpSpPr/>
          <p:nvPr/>
        </p:nvGrpSpPr>
        <p:grpSpPr>
          <a:xfrm>
            <a:off x="5204834" y="4570596"/>
            <a:ext cx="2388638" cy="838200"/>
            <a:chOff x="5204834" y="4570596"/>
            <a:chExt cx="2388638" cy="83820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2DF7114-42D0-4F24-B202-02F11344C4F0}"/>
                </a:ext>
              </a:extLst>
            </p:cNvPr>
            <p:cNvGrpSpPr/>
            <p:nvPr/>
          </p:nvGrpSpPr>
          <p:grpSpPr>
            <a:xfrm>
              <a:off x="6313312" y="4570596"/>
              <a:ext cx="1280160" cy="838200"/>
              <a:chOff x="7912400" y="1616042"/>
              <a:chExt cx="1219200" cy="83820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9257668-D96A-490B-A288-F24B157D4CCC}"/>
                  </a:ext>
                </a:extLst>
              </p:cNvPr>
              <p:cNvGrpSpPr/>
              <p:nvPr/>
            </p:nvGrpSpPr>
            <p:grpSpPr>
              <a:xfrm>
                <a:off x="7912400" y="1616042"/>
                <a:ext cx="1219200" cy="838200"/>
                <a:chOff x="3886200" y="4038600"/>
                <a:chExt cx="1219200" cy="83820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247B146-B9BE-49A6-A18A-AAEF5696FB6E}"/>
                    </a:ext>
                  </a:extLst>
                </p:cNvPr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4CA499E5-12F4-47EA-968D-3B07FF6656D7}"/>
                    </a:ext>
                  </a:extLst>
                </p:cNvPr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A2149B56-9FBE-4F6C-B76C-63765AB3DD99}"/>
                      </a:ext>
                    </a:extLst>
                  </p:cNvPr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A67366EF-82B5-4F13-BAAB-54AF3CCD0A43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46ADAAE-1563-4429-B71A-1CC72D68FBA0}"/>
                      </a:ext>
                    </a:extLst>
                  </p:cNvPr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AF45AD02-C5FE-463D-BFC4-F84B7E8E61BF}"/>
                      </a:ext>
                    </a:extLst>
                  </p:cNvPr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"41"</a:t>
                    </a:r>
                  </a:p>
                </p:txBody>
              </p:sp>
            </p:grp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B153D73-8CE4-4D50-A3D9-894AEE97BE1A}"/>
                    </a:ext>
                  </a:extLst>
                </p:cNvPr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E5C796-0E0C-4B72-85E4-E609D5F9690A}"/>
                  </a:ext>
                </a:extLst>
              </p:cNvPr>
              <p:cNvSpPr/>
              <p:nvPr/>
            </p:nvSpPr>
            <p:spPr>
              <a:xfrm>
                <a:off x="8610600" y="1948552"/>
                <a:ext cx="29046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</a:t>
                </a:r>
                <a:endParaRPr lang="en-US" sz="1000" dirty="0"/>
              </a:p>
            </p:txBody>
          </p:sp>
        </p:grp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id="{116DA977-8348-4A64-BC5A-F094C395444C}"/>
                </a:ext>
              </a:extLst>
            </p:cNvPr>
            <p:cNvSpPr/>
            <p:nvPr/>
          </p:nvSpPr>
          <p:spPr>
            <a:xfrm>
              <a:off x="5204834" y="4768812"/>
              <a:ext cx="1097280" cy="472886"/>
            </a:xfrm>
            <a:custGeom>
              <a:avLst/>
              <a:gdLst>
                <a:gd name="connsiteX0" fmla="*/ 0 w 1311007"/>
                <a:gd name="connsiteY0" fmla="*/ 225265 h 225265"/>
                <a:gd name="connsiteX1" fmla="*/ 473725 w 1311007"/>
                <a:gd name="connsiteY1" fmla="*/ 137130 h 225265"/>
                <a:gd name="connsiteX2" fmla="*/ 875841 w 1311007"/>
                <a:gd name="connsiteY2" fmla="*/ 15944 h 225265"/>
                <a:gd name="connsiteX3" fmla="*/ 1311007 w 1311007"/>
                <a:gd name="connsiteY3" fmla="*/ 4927 h 2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007" h="225265">
                  <a:moveTo>
                    <a:pt x="0" y="225265"/>
                  </a:moveTo>
                  <a:cubicBezTo>
                    <a:pt x="163876" y="198641"/>
                    <a:pt x="327752" y="172017"/>
                    <a:pt x="473725" y="137130"/>
                  </a:cubicBezTo>
                  <a:cubicBezTo>
                    <a:pt x="619698" y="102243"/>
                    <a:pt x="736294" y="37978"/>
                    <a:pt x="875841" y="15944"/>
                  </a:cubicBezTo>
                  <a:cubicBezTo>
                    <a:pt x="1015388" y="-6090"/>
                    <a:pt x="1163197" y="-582"/>
                    <a:pt x="1311007" y="4927"/>
                  </a:cubicBezTo>
                </a:path>
              </a:pathLst>
            </a:custGeom>
            <a:noFill/>
            <a:ln w="25400">
              <a:headEnd type="oval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5F831FC-2CCA-4BF8-870C-AE65920E2639}"/>
              </a:ext>
            </a:extLst>
          </p:cNvPr>
          <p:cNvGrpSpPr/>
          <p:nvPr/>
        </p:nvGrpSpPr>
        <p:grpSpPr>
          <a:xfrm>
            <a:off x="5204834" y="1428009"/>
            <a:ext cx="2388638" cy="838200"/>
            <a:chOff x="5204834" y="1428009"/>
            <a:chExt cx="2388638" cy="83820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5E9423-487B-4AC0-B39D-9B9483450521}"/>
                </a:ext>
              </a:extLst>
            </p:cNvPr>
            <p:cNvGrpSpPr/>
            <p:nvPr/>
          </p:nvGrpSpPr>
          <p:grpSpPr>
            <a:xfrm>
              <a:off x="6313312" y="1428009"/>
              <a:ext cx="1280160" cy="838200"/>
              <a:chOff x="7932605" y="2708832"/>
              <a:chExt cx="1219200" cy="838200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924E80A5-C4A2-4913-BBC7-203DA637CA7F}"/>
                  </a:ext>
                </a:extLst>
              </p:cNvPr>
              <p:cNvGrpSpPr/>
              <p:nvPr/>
            </p:nvGrpSpPr>
            <p:grpSpPr>
              <a:xfrm>
                <a:off x="7932605" y="2708832"/>
                <a:ext cx="1219200" cy="838200"/>
                <a:chOff x="3886200" y="4038600"/>
                <a:chExt cx="1219200" cy="838200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A41FDB6B-9920-47DA-8FDA-9CC5ECE53D81}"/>
                    </a:ext>
                  </a:extLst>
                </p:cNvPr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E4F7F186-5224-47B4-AFAE-7E10EF728B84}"/>
                    </a:ext>
                  </a:extLst>
                </p:cNvPr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7C5DDAF-23CE-4BC2-BEFD-CF239265E375}"/>
                      </a:ext>
                    </a:extLst>
                  </p:cNvPr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6710F26E-EB43-42CA-9D45-CFF1E8F9C2AE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4F053291-FF44-4E9B-94D7-F3DFB0CF107C}"/>
                      </a:ext>
                    </a:extLst>
                  </p:cNvPr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94E0A69A-A780-40D3-9A7B-72D9CBF5504D}"/>
                      </a:ext>
                    </a:extLst>
                  </p:cNvPr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"23"</a:t>
                    </a:r>
                  </a:p>
                </p:txBody>
              </p:sp>
            </p:grp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4854A20-AD1C-4A7D-BC7E-D5806051A678}"/>
                    </a:ext>
                  </a:extLst>
                </p:cNvPr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832C9CE-F306-4ADC-AF27-61FCE862730F}"/>
                  </a:ext>
                </a:extLst>
              </p:cNvPr>
              <p:cNvSpPr/>
              <p:nvPr/>
            </p:nvSpPr>
            <p:spPr>
              <a:xfrm>
                <a:off x="8610600" y="3048284"/>
                <a:ext cx="29046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</a:t>
                </a:r>
                <a:endParaRPr lang="en-US" sz="1000" dirty="0"/>
              </a:p>
            </p:txBody>
          </p:sp>
        </p:grpSp>
        <p:sp>
          <p:nvSpPr>
            <p:cNvPr id="114" name="Freeform 68">
              <a:extLst>
                <a:ext uri="{FF2B5EF4-FFF2-40B4-BE49-F238E27FC236}">
                  <a16:creationId xmlns:a16="http://schemas.microsoft.com/office/drawing/2014/main" id="{81BB803F-B145-4731-BC05-391968A14829}"/>
                </a:ext>
              </a:extLst>
            </p:cNvPr>
            <p:cNvSpPr/>
            <p:nvPr/>
          </p:nvSpPr>
          <p:spPr>
            <a:xfrm>
              <a:off x="5204834" y="1641861"/>
              <a:ext cx="1097280" cy="392083"/>
            </a:xfrm>
            <a:custGeom>
              <a:avLst/>
              <a:gdLst>
                <a:gd name="connsiteX0" fmla="*/ 0 w 1311007"/>
                <a:gd name="connsiteY0" fmla="*/ 225265 h 225265"/>
                <a:gd name="connsiteX1" fmla="*/ 473725 w 1311007"/>
                <a:gd name="connsiteY1" fmla="*/ 137130 h 225265"/>
                <a:gd name="connsiteX2" fmla="*/ 875841 w 1311007"/>
                <a:gd name="connsiteY2" fmla="*/ 15944 h 225265"/>
                <a:gd name="connsiteX3" fmla="*/ 1311007 w 1311007"/>
                <a:gd name="connsiteY3" fmla="*/ 4927 h 2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007" h="225265">
                  <a:moveTo>
                    <a:pt x="0" y="225265"/>
                  </a:moveTo>
                  <a:cubicBezTo>
                    <a:pt x="163876" y="198641"/>
                    <a:pt x="327752" y="172017"/>
                    <a:pt x="473725" y="137130"/>
                  </a:cubicBezTo>
                  <a:cubicBezTo>
                    <a:pt x="619698" y="102243"/>
                    <a:pt x="736294" y="37978"/>
                    <a:pt x="875841" y="15944"/>
                  </a:cubicBezTo>
                  <a:cubicBezTo>
                    <a:pt x="1015388" y="-6090"/>
                    <a:pt x="1163197" y="-582"/>
                    <a:pt x="1311007" y="4927"/>
                  </a:cubicBezTo>
                </a:path>
              </a:pathLst>
            </a:custGeom>
            <a:noFill/>
            <a:ln w="25400">
              <a:headEnd type="oval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A69A07C-134E-44AB-BA74-1D5DC0479E7B}"/>
              </a:ext>
            </a:extLst>
          </p:cNvPr>
          <p:cNvGrpSpPr/>
          <p:nvPr/>
        </p:nvGrpSpPr>
        <p:grpSpPr>
          <a:xfrm>
            <a:off x="7023533" y="2471842"/>
            <a:ext cx="2216509" cy="838200"/>
            <a:chOff x="7023533" y="2471842"/>
            <a:chExt cx="2216509" cy="8382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8C3CBA6-5402-4FDC-BD40-95FA153D5434}"/>
                </a:ext>
              </a:extLst>
            </p:cNvPr>
            <p:cNvGrpSpPr/>
            <p:nvPr/>
          </p:nvGrpSpPr>
          <p:grpSpPr>
            <a:xfrm>
              <a:off x="7959882" y="2471842"/>
              <a:ext cx="1280160" cy="838200"/>
              <a:chOff x="7978424" y="2475538"/>
              <a:chExt cx="1219200" cy="8382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6D480ED-D4AA-464D-BDCE-8B0BD73BC63A}"/>
                  </a:ext>
                </a:extLst>
              </p:cNvPr>
              <p:cNvGrpSpPr/>
              <p:nvPr/>
            </p:nvGrpSpPr>
            <p:grpSpPr>
              <a:xfrm>
                <a:off x="7978424" y="2475538"/>
                <a:ext cx="1219200" cy="838200"/>
                <a:chOff x="3886200" y="4038600"/>
                <a:chExt cx="1219200" cy="83820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805A222-C80C-4CC2-B817-7F61164346E9}"/>
                    </a:ext>
                  </a:extLst>
                </p:cNvPr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9FCA8B9D-D7F1-4F12-8619-BA0324415C1E}"/>
                    </a:ext>
                  </a:extLst>
                </p:cNvPr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EE34A0AE-1937-4C1B-A18D-0FCFB4BC956C}"/>
                      </a:ext>
                    </a:extLst>
                  </p:cNvPr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AC89994C-7D21-492E-A274-E397465014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DCB9ADA-07CF-4453-B787-519F8BF278F4}"/>
                      </a:ext>
                    </a:extLst>
                  </p:cNvPr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860EE357-16E3-43BE-9C12-36C510236F53}"/>
                      </a:ext>
                    </a:extLst>
                  </p:cNvPr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"36"</a:t>
                    </a:r>
                  </a:p>
                </p:txBody>
              </p:sp>
            </p:grp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0FD54D9-D4DD-486D-B088-3C7D1E8E3A59}"/>
                    </a:ext>
                  </a:extLst>
                </p:cNvPr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D9E314C-B950-42E5-BF6B-ACC05AAD3040}"/>
                  </a:ext>
                </a:extLst>
              </p:cNvPr>
              <p:cNvSpPr/>
              <p:nvPr/>
            </p:nvSpPr>
            <p:spPr>
              <a:xfrm>
                <a:off x="8691216" y="2816126"/>
                <a:ext cx="29046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</a:t>
                </a:r>
                <a:endParaRPr lang="en-US" sz="1000" dirty="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1949180-D588-4D04-9E70-8798DF3CE922}"/>
                </a:ext>
              </a:extLst>
            </p:cNvPr>
            <p:cNvGrpSpPr/>
            <p:nvPr/>
          </p:nvGrpSpPr>
          <p:grpSpPr>
            <a:xfrm>
              <a:off x="7023533" y="2676095"/>
              <a:ext cx="900929" cy="317978"/>
              <a:chOff x="8863167" y="3846782"/>
              <a:chExt cx="954891" cy="317978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C88955F-BAF2-4C82-B584-5D555EDC32F7}"/>
                  </a:ext>
                </a:extLst>
              </p:cNvPr>
              <p:cNvSpPr/>
              <p:nvPr/>
            </p:nvSpPr>
            <p:spPr>
              <a:xfrm>
                <a:off x="8863167" y="4055032"/>
                <a:ext cx="365760" cy="10972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9DDE79E8-DF0D-4A5D-91EA-36D2A674B3DE}"/>
                  </a:ext>
                </a:extLst>
              </p:cNvPr>
              <p:cNvSpPr/>
              <p:nvPr/>
            </p:nvSpPr>
            <p:spPr>
              <a:xfrm>
                <a:off x="9046878" y="3846782"/>
                <a:ext cx="771180" cy="269370"/>
              </a:xfrm>
              <a:custGeom>
                <a:avLst/>
                <a:gdLst>
                  <a:gd name="connsiteX0" fmla="*/ 0 w 771180"/>
                  <a:gd name="connsiteY0" fmla="*/ 364155 h 364155"/>
                  <a:gd name="connsiteX1" fmla="*/ 286438 w 771180"/>
                  <a:gd name="connsiteY1" fmla="*/ 265003 h 364155"/>
                  <a:gd name="connsiteX2" fmla="*/ 484742 w 771180"/>
                  <a:gd name="connsiteY2" fmla="*/ 33649 h 364155"/>
                  <a:gd name="connsiteX3" fmla="*/ 771180 w 771180"/>
                  <a:gd name="connsiteY3" fmla="*/ 6107 h 36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180" h="364155">
                    <a:moveTo>
                      <a:pt x="0" y="364155"/>
                    </a:moveTo>
                    <a:cubicBezTo>
                      <a:pt x="102824" y="342121"/>
                      <a:pt x="205648" y="320087"/>
                      <a:pt x="286438" y="265003"/>
                    </a:cubicBezTo>
                    <a:cubicBezTo>
                      <a:pt x="367228" y="209919"/>
                      <a:pt x="403952" y="76798"/>
                      <a:pt x="484742" y="33649"/>
                    </a:cubicBezTo>
                    <a:cubicBezTo>
                      <a:pt x="565532" y="-9500"/>
                      <a:pt x="668356" y="-1697"/>
                      <a:pt x="771180" y="6107"/>
                    </a:cubicBezTo>
                  </a:path>
                </a:pathLst>
              </a:custGeom>
              <a:noFill/>
              <a:ln w="25400">
                <a:headEnd type="oval" w="med" len="med"/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7CBAF9-74E6-4438-B3E8-4774536B0F01}"/>
              </a:ext>
            </a:extLst>
          </p:cNvPr>
          <p:cNvGrpSpPr/>
          <p:nvPr/>
        </p:nvGrpSpPr>
        <p:grpSpPr>
          <a:xfrm>
            <a:off x="8705042" y="2471842"/>
            <a:ext cx="2181571" cy="838200"/>
            <a:chOff x="8705042" y="2471842"/>
            <a:chExt cx="2181571" cy="83820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99653A5-4A84-4F2B-970D-B821E645D53A}"/>
                </a:ext>
              </a:extLst>
            </p:cNvPr>
            <p:cNvGrpSpPr/>
            <p:nvPr/>
          </p:nvGrpSpPr>
          <p:grpSpPr>
            <a:xfrm>
              <a:off x="9606453" y="2471842"/>
              <a:ext cx="1280160" cy="838200"/>
              <a:chOff x="7892195" y="612318"/>
              <a:chExt cx="1219200" cy="83820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E9C29292-1A57-4DED-8563-D6A48E24202C}"/>
                  </a:ext>
                </a:extLst>
              </p:cNvPr>
              <p:cNvGrpSpPr/>
              <p:nvPr/>
            </p:nvGrpSpPr>
            <p:grpSpPr>
              <a:xfrm>
                <a:off x="7892195" y="612318"/>
                <a:ext cx="1219200" cy="838200"/>
                <a:chOff x="3886200" y="4038600"/>
                <a:chExt cx="1219200" cy="83820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0681927-F7B8-4C56-838F-83FBAB02154E}"/>
                    </a:ext>
                  </a:extLst>
                </p:cNvPr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AB1C057-AC8B-4A2D-B1B0-666F8B7A1F05}"/>
                    </a:ext>
                  </a:extLst>
                </p:cNvPr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92522CC-8365-4138-BB2E-ADB788305474}"/>
                      </a:ext>
                    </a:extLst>
                  </p:cNvPr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38BDC73C-5523-4720-AA4A-CC24335E07A5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A57FCA51-57BC-4EF7-8743-61C9FA40841E}"/>
                      </a:ext>
                    </a:extLst>
                  </p:cNvPr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45B709F-1DE4-460E-BFE2-3328AB316265}"/>
                      </a:ext>
                    </a:extLst>
                  </p:cNvPr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"25"</a:t>
                    </a:r>
                  </a:p>
                </p:txBody>
              </p:sp>
            </p:grp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4479221-95DC-4208-8FA1-D2C921B003BE}"/>
                    </a:ext>
                  </a:extLst>
                </p:cNvPr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E8BEBF9-C188-4983-8799-EC8460BB2F99}"/>
                  </a:ext>
                </a:extLst>
              </p:cNvPr>
              <p:cNvSpPr/>
              <p:nvPr/>
            </p:nvSpPr>
            <p:spPr>
              <a:xfrm>
                <a:off x="8592532" y="945776"/>
                <a:ext cx="29046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</a:t>
                </a:r>
                <a:endParaRPr lang="en-US" sz="1000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8DC1DED-F53E-440C-811E-E6F2A238D925}"/>
                </a:ext>
              </a:extLst>
            </p:cNvPr>
            <p:cNvGrpSpPr/>
            <p:nvPr/>
          </p:nvGrpSpPr>
          <p:grpSpPr>
            <a:xfrm>
              <a:off x="8705042" y="2670703"/>
              <a:ext cx="900929" cy="317978"/>
              <a:chOff x="8863167" y="3846782"/>
              <a:chExt cx="954891" cy="317978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F683B6E-0CC1-4761-90BA-DB8C9909E356}"/>
                  </a:ext>
                </a:extLst>
              </p:cNvPr>
              <p:cNvSpPr/>
              <p:nvPr/>
            </p:nvSpPr>
            <p:spPr>
              <a:xfrm>
                <a:off x="8863167" y="4055032"/>
                <a:ext cx="365760" cy="10972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24">
                <a:extLst>
                  <a:ext uri="{FF2B5EF4-FFF2-40B4-BE49-F238E27FC236}">
                    <a16:creationId xmlns:a16="http://schemas.microsoft.com/office/drawing/2014/main" id="{AC6B584C-28F8-41FF-B2E0-54B6DDFF0B8B}"/>
                  </a:ext>
                </a:extLst>
              </p:cNvPr>
              <p:cNvSpPr/>
              <p:nvPr/>
            </p:nvSpPr>
            <p:spPr>
              <a:xfrm>
                <a:off x="9046878" y="3846782"/>
                <a:ext cx="771180" cy="269370"/>
              </a:xfrm>
              <a:custGeom>
                <a:avLst/>
                <a:gdLst>
                  <a:gd name="connsiteX0" fmla="*/ 0 w 771180"/>
                  <a:gd name="connsiteY0" fmla="*/ 364155 h 364155"/>
                  <a:gd name="connsiteX1" fmla="*/ 286438 w 771180"/>
                  <a:gd name="connsiteY1" fmla="*/ 265003 h 364155"/>
                  <a:gd name="connsiteX2" fmla="*/ 484742 w 771180"/>
                  <a:gd name="connsiteY2" fmla="*/ 33649 h 364155"/>
                  <a:gd name="connsiteX3" fmla="*/ 771180 w 771180"/>
                  <a:gd name="connsiteY3" fmla="*/ 6107 h 36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180" h="364155">
                    <a:moveTo>
                      <a:pt x="0" y="364155"/>
                    </a:moveTo>
                    <a:cubicBezTo>
                      <a:pt x="102824" y="342121"/>
                      <a:pt x="205648" y="320087"/>
                      <a:pt x="286438" y="265003"/>
                    </a:cubicBezTo>
                    <a:cubicBezTo>
                      <a:pt x="367228" y="209919"/>
                      <a:pt x="403952" y="76798"/>
                      <a:pt x="484742" y="33649"/>
                    </a:cubicBezTo>
                    <a:cubicBezTo>
                      <a:pt x="565532" y="-9500"/>
                      <a:pt x="668356" y="-1697"/>
                      <a:pt x="771180" y="6107"/>
                    </a:cubicBezTo>
                  </a:path>
                </a:pathLst>
              </a:custGeom>
              <a:noFill/>
              <a:ln w="25400">
                <a:headEnd type="oval" w="med" len="med"/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8B5C468-E8BA-4134-8899-B9C300CCE282}"/>
              </a:ext>
            </a:extLst>
          </p:cNvPr>
          <p:cNvGrpSpPr/>
          <p:nvPr/>
        </p:nvGrpSpPr>
        <p:grpSpPr>
          <a:xfrm>
            <a:off x="7054434" y="5657426"/>
            <a:ext cx="2204150" cy="838200"/>
            <a:chOff x="7054434" y="5657426"/>
            <a:chExt cx="2204150" cy="83820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4FD5F9B-70AF-4765-B6F1-0162C1C8052E}"/>
                </a:ext>
              </a:extLst>
            </p:cNvPr>
            <p:cNvGrpSpPr/>
            <p:nvPr/>
          </p:nvGrpSpPr>
          <p:grpSpPr>
            <a:xfrm>
              <a:off x="7978424" y="5657426"/>
              <a:ext cx="1280160" cy="838200"/>
              <a:chOff x="7978424" y="5657426"/>
              <a:chExt cx="1219200" cy="8382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166444B-40D8-4567-822C-78E4E6A0AE17}"/>
                  </a:ext>
                </a:extLst>
              </p:cNvPr>
              <p:cNvGrpSpPr/>
              <p:nvPr/>
            </p:nvGrpSpPr>
            <p:grpSpPr>
              <a:xfrm>
                <a:off x="7978424" y="5657426"/>
                <a:ext cx="1219200" cy="838200"/>
                <a:chOff x="3886200" y="4038600"/>
                <a:chExt cx="1219200" cy="8382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E5C4A14-44F2-44BF-A843-4831A5AEE0FB}"/>
                    </a:ext>
                  </a:extLst>
                </p:cNvPr>
                <p:cNvSpPr/>
                <p:nvPr/>
              </p:nvSpPr>
              <p:spPr>
                <a:xfrm>
                  <a:off x="3886200" y="4038600"/>
                  <a:ext cx="1219200" cy="838200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85AA2C4C-2ECB-401F-BD2F-FB50A3C7AB7D}"/>
                    </a:ext>
                  </a:extLst>
                </p:cNvPr>
                <p:cNvGrpSpPr/>
                <p:nvPr/>
              </p:nvGrpSpPr>
              <p:grpSpPr>
                <a:xfrm>
                  <a:off x="3906405" y="4326876"/>
                  <a:ext cx="1188720" cy="533400"/>
                  <a:chOff x="4038600" y="4495800"/>
                  <a:chExt cx="1219200" cy="533400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EC6205C4-AE08-4219-9667-645E59F0F68E}"/>
                      </a:ext>
                    </a:extLst>
                  </p:cNvPr>
                  <p:cNvSpPr/>
                  <p:nvPr/>
                </p:nvSpPr>
                <p:spPr>
                  <a:xfrm>
                    <a:off x="4038600" y="4495800"/>
                    <a:ext cx="1219200" cy="53340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32D85CF-A0DE-4059-8FF0-4F4DEE588E68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600" y="4576525"/>
                    <a:ext cx="53340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en-US" sz="1200" b="1" dirty="0"/>
                      <a:t>next =</a:t>
                    </a:r>
                  </a:p>
                  <a:p>
                    <a:pPr algn="r"/>
                    <a:r>
                      <a:rPr lang="en-US" sz="1200" b="1" dirty="0"/>
                      <a:t>data =</a:t>
                    </a: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4FE129F-875B-4325-8660-7BA07687A04C}"/>
                      </a:ext>
                    </a:extLst>
                  </p:cNvPr>
                  <p:cNvSpPr/>
                  <p:nvPr/>
                </p:nvSpPr>
                <p:spPr>
                  <a:xfrm>
                    <a:off x="4656527" y="4597344"/>
                    <a:ext cx="457200" cy="13716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66A1116-043D-41A4-BFF8-3E9E40D49EA5}"/>
                      </a:ext>
                    </a:extLst>
                  </p:cNvPr>
                  <p:cNvSpPr txBox="1"/>
                  <p:nvPr/>
                </p:nvSpPr>
                <p:spPr>
                  <a:xfrm>
                    <a:off x="4625280" y="4761191"/>
                    <a:ext cx="533400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200" b="1" dirty="0"/>
                      <a:t>"53"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A405AD9-0239-4BBC-9920-C704D7B46F85}"/>
                    </a:ext>
                  </a:extLst>
                </p:cNvPr>
                <p:cNvSpPr txBox="1"/>
                <p:nvPr/>
              </p:nvSpPr>
              <p:spPr>
                <a:xfrm>
                  <a:off x="4211704" y="4102800"/>
                  <a:ext cx="520065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node</a:t>
                  </a:r>
                </a:p>
              </p:txBody>
            </p:sp>
          </p:grp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FA29A19-149A-4E07-B27C-5938DF3E345B}"/>
                  </a:ext>
                </a:extLst>
              </p:cNvPr>
              <p:cNvSpPr/>
              <p:nvPr/>
            </p:nvSpPr>
            <p:spPr>
              <a:xfrm>
                <a:off x="8685442" y="5993488"/>
                <a:ext cx="29046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</a:t>
                </a:r>
                <a:endParaRPr lang="en-US" sz="1000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C41F6116-F3B0-449D-B7D7-A440BFE36F3F}"/>
                </a:ext>
              </a:extLst>
            </p:cNvPr>
            <p:cNvGrpSpPr/>
            <p:nvPr/>
          </p:nvGrpSpPr>
          <p:grpSpPr>
            <a:xfrm>
              <a:off x="7054434" y="5814405"/>
              <a:ext cx="900929" cy="317978"/>
              <a:chOff x="8863167" y="3846782"/>
              <a:chExt cx="954891" cy="317978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AE97710-EC5E-4B4C-AB90-06673CCE9AC4}"/>
                  </a:ext>
                </a:extLst>
              </p:cNvPr>
              <p:cNvSpPr/>
              <p:nvPr/>
            </p:nvSpPr>
            <p:spPr>
              <a:xfrm>
                <a:off x="8863167" y="4055032"/>
                <a:ext cx="365760" cy="10972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24">
                <a:extLst>
                  <a:ext uri="{FF2B5EF4-FFF2-40B4-BE49-F238E27FC236}">
                    <a16:creationId xmlns:a16="http://schemas.microsoft.com/office/drawing/2014/main" id="{85497E81-ED80-4E43-8F31-48B03F0CE08C}"/>
                  </a:ext>
                </a:extLst>
              </p:cNvPr>
              <p:cNvSpPr/>
              <p:nvPr/>
            </p:nvSpPr>
            <p:spPr>
              <a:xfrm>
                <a:off x="9046878" y="3846782"/>
                <a:ext cx="771180" cy="269370"/>
              </a:xfrm>
              <a:custGeom>
                <a:avLst/>
                <a:gdLst>
                  <a:gd name="connsiteX0" fmla="*/ 0 w 771180"/>
                  <a:gd name="connsiteY0" fmla="*/ 364155 h 364155"/>
                  <a:gd name="connsiteX1" fmla="*/ 286438 w 771180"/>
                  <a:gd name="connsiteY1" fmla="*/ 265003 h 364155"/>
                  <a:gd name="connsiteX2" fmla="*/ 484742 w 771180"/>
                  <a:gd name="connsiteY2" fmla="*/ 33649 h 364155"/>
                  <a:gd name="connsiteX3" fmla="*/ 771180 w 771180"/>
                  <a:gd name="connsiteY3" fmla="*/ 6107 h 36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180" h="364155">
                    <a:moveTo>
                      <a:pt x="0" y="364155"/>
                    </a:moveTo>
                    <a:cubicBezTo>
                      <a:pt x="102824" y="342121"/>
                      <a:pt x="205648" y="320087"/>
                      <a:pt x="286438" y="265003"/>
                    </a:cubicBezTo>
                    <a:cubicBezTo>
                      <a:pt x="367228" y="209919"/>
                      <a:pt x="403952" y="76798"/>
                      <a:pt x="484742" y="33649"/>
                    </a:cubicBezTo>
                    <a:cubicBezTo>
                      <a:pt x="565532" y="-9500"/>
                      <a:pt x="668356" y="-1697"/>
                      <a:pt x="771180" y="6107"/>
                    </a:cubicBezTo>
                  </a:path>
                </a:pathLst>
              </a:custGeom>
              <a:noFill/>
              <a:ln w="25400">
                <a:headEnd type="oval" w="med" len="med"/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698DCD3-2CE1-41CF-BC38-1401DE504A25}"/>
              </a:ext>
            </a:extLst>
          </p:cNvPr>
          <p:cNvGrpSpPr/>
          <p:nvPr/>
        </p:nvGrpSpPr>
        <p:grpSpPr>
          <a:xfrm>
            <a:off x="5204834" y="3523067"/>
            <a:ext cx="2388638" cy="838200"/>
            <a:chOff x="5204834" y="3523067"/>
            <a:chExt cx="2388638" cy="8382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7D4C5B-8F7C-4870-A730-B4060448D475}"/>
                </a:ext>
              </a:extLst>
            </p:cNvPr>
            <p:cNvGrpSpPr/>
            <p:nvPr/>
          </p:nvGrpSpPr>
          <p:grpSpPr>
            <a:xfrm>
              <a:off x="6313312" y="3523067"/>
              <a:ext cx="1280160" cy="838200"/>
              <a:chOff x="3886200" y="4038600"/>
              <a:chExt cx="1219200" cy="8382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AD2C2F1-B9B6-402E-90E2-DE2FA267B4AA}"/>
                  </a:ext>
                </a:extLst>
              </p:cNvPr>
              <p:cNvSpPr/>
              <p:nvPr/>
            </p:nvSpPr>
            <p:spPr>
              <a:xfrm>
                <a:off x="3886200" y="4038600"/>
                <a:ext cx="1219200" cy="838200"/>
              </a:xfrm>
              <a:prstGeom prst="rect">
                <a:avLst/>
              </a:prstGeom>
              <a:solidFill>
                <a:schemeClr val="bg1"/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9B28DB8-2E17-4AE7-AFD5-46E002533A59}"/>
                  </a:ext>
                </a:extLst>
              </p:cNvPr>
              <p:cNvGrpSpPr/>
              <p:nvPr/>
            </p:nvGrpSpPr>
            <p:grpSpPr>
              <a:xfrm>
                <a:off x="3906405" y="4326876"/>
                <a:ext cx="1188720" cy="533400"/>
                <a:chOff x="4038600" y="4495800"/>
                <a:chExt cx="1219200" cy="53340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2F85F7-4537-4AA7-95F5-F9891048EE16}"/>
                    </a:ext>
                  </a:extLst>
                </p:cNvPr>
                <p:cNvSpPr/>
                <p:nvPr/>
              </p:nvSpPr>
              <p:spPr>
                <a:xfrm>
                  <a:off x="4038600" y="4495800"/>
                  <a:ext cx="1219200" cy="5334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CF5B576-B009-4F55-A397-6EFADE22EAC9}"/>
                    </a:ext>
                  </a:extLst>
                </p:cNvPr>
                <p:cNvSpPr txBox="1"/>
                <p:nvPr/>
              </p:nvSpPr>
              <p:spPr>
                <a:xfrm>
                  <a:off x="4038600" y="4576525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200" b="1" dirty="0"/>
                    <a:t>next =</a:t>
                  </a:r>
                </a:p>
                <a:p>
                  <a:pPr algn="r"/>
                  <a:r>
                    <a:rPr lang="en-US" sz="1200" b="1" dirty="0"/>
                    <a:t>data =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14CDC3A-3B35-47AC-A07C-F8E9E49870D2}"/>
                    </a:ext>
                  </a:extLst>
                </p:cNvPr>
                <p:cNvSpPr/>
                <p:nvPr/>
              </p:nvSpPr>
              <p:spPr>
                <a:xfrm>
                  <a:off x="4656527" y="4597344"/>
                  <a:ext cx="457200" cy="137160"/>
                </a:xfrm>
                <a:prstGeom prst="rect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837FCCA-20F6-4F17-8969-9DF64BA83050}"/>
                    </a:ext>
                  </a:extLst>
                </p:cNvPr>
                <p:cNvSpPr txBox="1"/>
                <p:nvPr/>
              </p:nvSpPr>
              <p:spPr>
                <a:xfrm>
                  <a:off x="4625280" y="4761191"/>
                  <a:ext cx="53340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b="1" dirty="0"/>
                    <a:t>"28"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BF2B64-DBD6-4E7F-A3BF-3E8E7740EA56}"/>
                  </a:ext>
                </a:extLst>
              </p:cNvPr>
              <p:cNvSpPr txBox="1"/>
              <p:nvPr/>
            </p:nvSpPr>
            <p:spPr>
              <a:xfrm>
                <a:off x="4211704" y="4102800"/>
                <a:ext cx="52006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/>
                  <a:t>node</a:t>
                </a:r>
              </a:p>
            </p:txBody>
          </p:sp>
        </p:grp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8E0AD380-D25D-4E70-BC7E-0A4157D505AB}"/>
                </a:ext>
              </a:extLst>
            </p:cNvPr>
            <p:cNvSpPr/>
            <p:nvPr/>
          </p:nvSpPr>
          <p:spPr>
            <a:xfrm>
              <a:off x="5204834" y="3793367"/>
              <a:ext cx="1097280" cy="553888"/>
            </a:xfrm>
            <a:custGeom>
              <a:avLst/>
              <a:gdLst>
                <a:gd name="connsiteX0" fmla="*/ 0 w 1311007"/>
                <a:gd name="connsiteY0" fmla="*/ 225265 h 225265"/>
                <a:gd name="connsiteX1" fmla="*/ 473725 w 1311007"/>
                <a:gd name="connsiteY1" fmla="*/ 137130 h 225265"/>
                <a:gd name="connsiteX2" fmla="*/ 875841 w 1311007"/>
                <a:gd name="connsiteY2" fmla="*/ 15944 h 225265"/>
                <a:gd name="connsiteX3" fmla="*/ 1311007 w 1311007"/>
                <a:gd name="connsiteY3" fmla="*/ 4927 h 2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007" h="225265">
                  <a:moveTo>
                    <a:pt x="0" y="225265"/>
                  </a:moveTo>
                  <a:cubicBezTo>
                    <a:pt x="163876" y="198641"/>
                    <a:pt x="327752" y="172017"/>
                    <a:pt x="473725" y="137130"/>
                  </a:cubicBezTo>
                  <a:cubicBezTo>
                    <a:pt x="619698" y="102243"/>
                    <a:pt x="736294" y="37978"/>
                    <a:pt x="875841" y="15944"/>
                  </a:cubicBezTo>
                  <a:cubicBezTo>
                    <a:pt x="1015388" y="-6090"/>
                    <a:pt x="1163197" y="-582"/>
                    <a:pt x="1311007" y="4927"/>
                  </a:cubicBezTo>
                </a:path>
              </a:pathLst>
            </a:custGeom>
            <a:noFill/>
            <a:ln w="25400">
              <a:headEnd type="oval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140557A-D953-43FC-B20D-2A0D7BE95F0D}"/>
                </a:ext>
              </a:extLst>
            </p:cNvPr>
            <p:cNvSpPr/>
            <p:nvPr/>
          </p:nvSpPr>
          <p:spPr>
            <a:xfrm>
              <a:off x="7063636" y="3869398"/>
              <a:ext cx="304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latin typeface="Consolas" panose="020B0609020204030204" pitchFamily="49" charset="0"/>
                  <a:sym typeface="Symbol" panose="05050102010706020507" pitchFamily="18" charset="2"/>
                </a:rPr>
                <a:t>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33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9.4, pgs. 542-554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9.4 Implementing the Hash Table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057401"/>
            <a:ext cx="3193371" cy="2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5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Addressing versus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1859" y="1295401"/>
            <a:ext cx="7171981" cy="1524000"/>
          </a:xfrm>
        </p:spPr>
        <p:txBody>
          <a:bodyPr/>
          <a:lstStyle/>
          <a:p>
            <a:r>
              <a:rPr lang="en-US" sz="2000" dirty="0"/>
              <a:t>Donald E. Knuth derived a formula for the expected comparisons, required for finding an item that is in a hash table using open addressing with linear probing and a load factor L (filled / table size):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24" y="1659335"/>
            <a:ext cx="2162175" cy="6831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1860" y="2888460"/>
            <a:ext cx="9080907" cy="769148"/>
            <a:chOff x="-352039" y="4108778"/>
            <a:chExt cx="9075464" cy="648354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-352039" y="4114801"/>
              <a:ext cx="7035447" cy="64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And using chaining, where L is the average number of items in a list: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1097" y="4108778"/>
              <a:ext cx="1302328" cy="556959"/>
            </a:xfrm>
            <a:prstGeom prst="rect">
              <a:avLst/>
            </a:prstGeom>
          </p:spPr>
        </p:pic>
      </p:grpSp>
      <p:pic>
        <p:nvPicPr>
          <p:cNvPr id="10" name="Picture 2" descr="C:\Documents and Settings\Administrator\My Documents\Koffman\PPTs\Koffman_Digital Request 150 DPI JPEG\Ch07\Table 7.4.jpg">
            <a:extLst>
              <a:ext uri="{FF2B5EF4-FFF2-40B4-BE49-F238E27FC236}">
                <a16:creationId xmlns:a16="http://schemas.microsoft.com/office/drawing/2014/main" id="{3F0238B0-0198-40B5-AC8E-20FC0616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530" y="3589494"/>
            <a:ext cx="5891998" cy="22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07A7AC-61C9-431A-94FA-B274591679EA}"/>
              </a:ext>
            </a:extLst>
          </p:cNvPr>
          <p:cNvSpPr txBox="1">
            <a:spLocks/>
          </p:cNvSpPr>
          <p:nvPr/>
        </p:nvSpPr>
        <p:spPr bwMode="auto">
          <a:xfrm>
            <a:off x="561860" y="6019801"/>
            <a:ext cx="9782979" cy="7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sorted array of size 128 requires up to 7 probes (2</a:t>
            </a:r>
            <a:r>
              <a:rPr lang="en-US" sz="2000" baseline="30000" dirty="0"/>
              <a:t>7</a:t>
            </a:r>
            <a:r>
              <a:rPr lang="en-US" sz="2000" dirty="0"/>
              <a:t> is 128) which is more than for a hash table of any size that is 90% full.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A68607-9176-49F4-8A5A-3D63F445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44" y="3898525"/>
            <a:ext cx="2234851" cy="1673981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id="{36A947E7-3EE3-4016-8C00-10EEEAB663FD}"/>
              </a:ext>
            </a:extLst>
          </p:cNvPr>
          <p:cNvSpPr/>
          <p:nvPr/>
        </p:nvSpPr>
        <p:spPr>
          <a:xfrm>
            <a:off x="7910124" y="3896175"/>
            <a:ext cx="2886537" cy="1885059"/>
          </a:xfrm>
          <a:prstGeom prst="borderCallout1">
            <a:avLst>
              <a:gd name="adj1" fmla="val 48509"/>
              <a:gd name="adj2" fmla="val -413"/>
              <a:gd name="adj3" fmla="val 50801"/>
              <a:gd name="adj4" fmla="val -3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/>
              <a:t>Hashing performance is preferable to binary search of an array or a binary search tree, particularly if the load factor is less than 75%.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82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0843" y="1371601"/>
            <a:ext cx="9980296" cy="219613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Hashing performance is preferable to binary search of an array or a binary search tree, particularly if the load factor is less than 75%.</a:t>
            </a:r>
          </a:p>
          <a:p>
            <a:pPr lvl="1"/>
            <a:r>
              <a:rPr lang="en-US" sz="1600" dirty="0"/>
              <a:t>However, the lower the load factor, the more empty storage cells.</a:t>
            </a:r>
          </a:p>
          <a:p>
            <a:pPr lvl="1"/>
            <a:r>
              <a:rPr lang="en-US" sz="1600" dirty="0"/>
              <a:t>A binary search tree has no empty cells, but requires three references per node (item, left subtree, right subtree), so more storage is required for a binary search tree than for a hash table with a 75% load factor.</a:t>
            </a:r>
          </a:p>
          <a:p>
            <a:r>
              <a:rPr lang="en-US" sz="2000" dirty="0"/>
              <a:t>How about storage comparison of open addressing vs chaining?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0954C-7462-4143-87AD-6EFF43C73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7" y="3657600"/>
            <a:ext cx="5906775" cy="279220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14381" y="5046140"/>
            <a:ext cx="6874525" cy="149352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lvl="1"/>
            <a:r>
              <a:rPr lang="en-US" sz="1600" dirty="0"/>
              <a:t>A hash table of size 20,000 provides storage space for 20,000 references to lists.</a:t>
            </a:r>
          </a:p>
          <a:p>
            <a:pPr marL="284163" lvl="1"/>
            <a:r>
              <a:rPr lang="en-US" sz="1600" dirty="0"/>
              <a:t>There are 60,000 nodes in the table (one for each item).</a:t>
            </a:r>
          </a:p>
          <a:p>
            <a:pPr marL="284163" lvl="1"/>
            <a:r>
              <a:rPr lang="en-US" sz="1600" dirty="0"/>
              <a:t>Using a single-linked list, this requires storage for 60,000 pointers. This is the same as the storage needed for open addressing.</a:t>
            </a:r>
          </a:p>
        </p:txBody>
      </p:sp>
    </p:spTree>
    <p:extLst>
      <p:ext uri="{BB962C8B-B14F-4D97-AF65-F5344CB8AC3E}">
        <p14:creationId xmlns:p14="http://schemas.microsoft.com/office/powerpoint/2010/main" val="9030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To reduce collisions, use a prime number for the size of the table.</a:t>
            </a:r>
          </a:p>
          <a:p>
            <a:r>
              <a:rPr lang="en-US" sz="2000" dirty="0"/>
              <a:t>A fuller table results in more collisions, so, when a hash table becomes sufficiently full, a larger table should be allocated and the entries reinserted.</a:t>
            </a:r>
          </a:p>
          <a:p>
            <a:r>
              <a:rPr lang="en-US" sz="2000" dirty="0"/>
              <a:t>You must reinsert (</a:t>
            </a:r>
            <a:r>
              <a:rPr lang="en-US" sz="2000" b="1" dirty="0">
                <a:solidFill>
                  <a:srgbClr val="FF0000"/>
                </a:solidFill>
              </a:rPr>
              <a:t>rehash</a:t>
            </a:r>
            <a:r>
              <a:rPr lang="en-US" sz="2000" dirty="0"/>
              <a:t>) values into the new table; do not simply transfer values as some search chains which were wrapped may break.</a:t>
            </a:r>
          </a:p>
          <a:p>
            <a:r>
              <a:rPr lang="en-US" sz="2000" dirty="0"/>
              <a:t>Deleted items are not reinserted, which saves space and reduces the length of some search chains.</a:t>
            </a:r>
          </a:p>
          <a:p>
            <a:r>
              <a:rPr lang="en-US" sz="2000" dirty="0"/>
              <a:t>Algorithm for Rehashing</a:t>
            </a:r>
          </a:p>
          <a:p>
            <a:pPr marL="709613" lvl="1" indent="-342900">
              <a:buSzPct val="100000"/>
              <a:buFont typeface="+mj-lt"/>
              <a:buAutoNum type="arabicPeriod"/>
            </a:pPr>
            <a:r>
              <a:rPr lang="en-US" sz="1800" dirty="0"/>
              <a:t>Allocate a new hash table with twice the capacity of the original.</a:t>
            </a:r>
          </a:p>
          <a:p>
            <a:pPr marL="709613" lvl="1" indent="-342900">
              <a:buSzPct val="100000"/>
              <a:buFont typeface="+mj-lt"/>
              <a:buAutoNum type="arabicPeriod"/>
            </a:pPr>
            <a:r>
              <a:rPr lang="en-US" sz="1800" dirty="0"/>
              <a:t>Reinsert each old table entry that has not been deleted into the new hash table.</a:t>
            </a:r>
          </a:p>
          <a:p>
            <a:pPr marL="709613" lvl="1" indent="-342900">
              <a:buSzPct val="100000"/>
              <a:buFont typeface="+mj-lt"/>
              <a:buAutoNum type="arabicPeriod"/>
            </a:pPr>
            <a:r>
              <a:rPr lang="en-US" sz="1800" dirty="0"/>
              <a:t>Reference the new table instead of the original.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9.5, pgs. 555-558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9.5 Implementation Considerations for the </a:t>
            </a:r>
            <a:r>
              <a:rPr lang="en-US" sz="2400" dirty="0" err="1"/>
              <a:t>hash_map</a:t>
            </a:r>
            <a:endParaRPr lang="en-US" sz="2400" dirty="0"/>
          </a:p>
          <a:p>
            <a:pPr algn="ctr"/>
            <a:r>
              <a:rPr lang="en-US" sz="2400" dirty="0"/>
              <a:t>Defining the Hash Function Class</a:t>
            </a:r>
          </a:p>
          <a:p>
            <a:pPr algn="ctr"/>
            <a:r>
              <a:rPr lang="en-US" sz="2400" dirty="0"/>
              <a:t>The </a:t>
            </a:r>
            <a:r>
              <a:rPr lang="en-US" sz="2400" dirty="0" err="1"/>
              <a:t>hash_map</a:t>
            </a:r>
            <a:r>
              <a:rPr lang="en-US" sz="2400" dirty="0"/>
              <a:t>::iterator and </a:t>
            </a:r>
            <a:r>
              <a:rPr lang="en-US" sz="2400" dirty="0" err="1"/>
              <a:t>hash_map</a:t>
            </a:r>
            <a:r>
              <a:rPr lang="en-US" sz="2400" dirty="0"/>
              <a:t>::</a:t>
            </a:r>
            <a:r>
              <a:rPr lang="en-US" sz="2400" dirty="0" err="1"/>
              <a:t>const_iterator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2362200" cy="347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7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Template 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3045740"/>
          </a:xfrm>
        </p:spPr>
        <p:txBody>
          <a:bodyPr/>
          <a:lstStyle/>
          <a:p>
            <a:r>
              <a:rPr lang="en-US" dirty="0"/>
              <a:t>Class templates are meta-classes - specifications for generating instantiated classes based on parameters.</a:t>
            </a:r>
          </a:p>
          <a:p>
            <a:r>
              <a:rPr lang="en-US" dirty="0"/>
              <a:t>C++ supports </a:t>
            </a:r>
            <a:r>
              <a:rPr lang="en-US" b="1" dirty="0">
                <a:solidFill>
                  <a:srgbClr val="FF0000"/>
                </a:solidFill>
              </a:rPr>
              <a:t>template specialization</a:t>
            </a:r>
            <a:r>
              <a:rPr lang="en-US" dirty="0"/>
              <a:t> of class templates when some of the template parameters are preset.</a:t>
            </a:r>
          </a:p>
          <a:p>
            <a:pPr lvl="1"/>
            <a:r>
              <a:rPr lang="en-US" dirty="0"/>
              <a:t>A generic map is templated for a key data type and a value data type.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While the key data type might be used in all mappings, different mapped value types might require different implementations.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2DC6F-F3CF-47E3-8A7E-CAC0A0CDA102}"/>
              </a:ext>
            </a:extLst>
          </p:cNvPr>
          <p:cNvSpPr txBox="1"/>
          <p:nvPr/>
        </p:nvSpPr>
        <p:spPr>
          <a:xfrm>
            <a:off x="4653642" y="5005541"/>
            <a:ext cx="618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/** Explicit (or full) template specialization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 &lt;&gt;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myMap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&gt; {};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4EAC0-78F8-4459-86EB-CC5C02FF33E3}"/>
              </a:ext>
            </a:extLst>
          </p:cNvPr>
          <p:cNvSpPr txBox="1"/>
          <p:nvPr/>
        </p:nvSpPr>
        <p:spPr>
          <a:xfrm>
            <a:off x="4653642" y="5993113"/>
            <a:ext cx="618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/** Partial template specialization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Key&gt;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myMap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&lt;Key,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&gt; {};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50112-2193-449C-8FAF-3E2A49C8942B}"/>
              </a:ext>
            </a:extLst>
          </p:cNvPr>
          <p:cNvSpPr txBox="1"/>
          <p:nvPr/>
        </p:nvSpPr>
        <p:spPr>
          <a:xfrm>
            <a:off x="4653642" y="4017970"/>
            <a:ext cx="618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/** Generic map template class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 &lt;typename Key, typename Value&gt;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myMap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{};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1A17C-DC33-4780-8A64-AFC01DD5EB94}"/>
              </a:ext>
            </a:extLst>
          </p:cNvPr>
          <p:cNvSpPr txBox="1"/>
          <p:nvPr/>
        </p:nvSpPr>
        <p:spPr>
          <a:xfrm>
            <a:off x="416875" y="5845700"/>
            <a:ext cx="324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myMap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&lt;string, int&gt; map1;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DEA1E-BE15-419A-BEB4-482E9F3942EC}"/>
              </a:ext>
            </a:extLst>
          </p:cNvPr>
          <p:cNvSpPr txBox="1"/>
          <p:nvPr/>
        </p:nvSpPr>
        <p:spPr>
          <a:xfrm>
            <a:off x="416875" y="4064867"/>
            <a:ext cx="324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myMap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&lt;string, string&gt; map2;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6ACF6C-8184-4E85-88DD-0D546C9738D5}"/>
              </a:ext>
            </a:extLst>
          </p:cNvPr>
          <p:cNvSpPr txBox="1"/>
          <p:nvPr/>
        </p:nvSpPr>
        <p:spPr>
          <a:xfrm>
            <a:off x="416875" y="4955284"/>
            <a:ext cx="324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myMap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&lt;string, set&gt; map3;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1830A6-D89E-482B-8475-3F6D0A499075}"/>
              </a:ext>
            </a:extLst>
          </p:cNvPr>
          <p:cNvCxnSpPr>
            <a:cxnSpLocks/>
          </p:cNvCxnSpPr>
          <p:nvPr/>
        </p:nvCxnSpPr>
        <p:spPr>
          <a:xfrm>
            <a:off x="3657600" y="4361739"/>
            <a:ext cx="996042" cy="129630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3A5F8E-F3D7-4F6D-B7E7-A9D82E84579B}"/>
              </a:ext>
            </a:extLst>
          </p:cNvPr>
          <p:cNvCxnSpPr>
            <a:cxnSpLocks/>
          </p:cNvCxnSpPr>
          <p:nvPr/>
        </p:nvCxnSpPr>
        <p:spPr>
          <a:xfrm>
            <a:off x="3284764" y="5159818"/>
            <a:ext cx="1368878" cy="145553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34E3BE-215B-4D8C-83D4-1C74B48273DD}"/>
              </a:ext>
            </a:extLst>
          </p:cNvPr>
          <p:cNvCxnSpPr>
            <a:cxnSpLocks/>
          </p:cNvCxnSpPr>
          <p:nvPr/>
        </p:nvCxnSpPr>
        <p:spPr>
          <a:xfrm flipV="1">
            <a:off x="3284764" y="4590080"/>
            <a:ext cx="1368878" cy="144533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Hash Function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98" y="1327834"/>
            <a:ext cx="550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/** Explicit (full) Hash Function Template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Key_Type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struct hash {};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A43C5-B208-4183-8078-7201DE963B58}"/>
              </a:ext>
            </a:extLst>
          </p:cNvPr>
          <p:cNvSpPr txBox="1"/>
          <p:nvPr/>
        </p:nvSpPr>
        <p:spPr>
          <a:xfrm>
            <a:off x="642310" y="2261207"/>
            <a:ext cx="9015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/** Specialization for string: s0 x 31^(n-1) + s2 x 31^(n-1) + ... + sn-1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struct hash&lt;std::string&gt;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operator()(const std::string&amp; s)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result = 0;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  for (size_t i = 0; i 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s.length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(); i++) result *= 31 + s[i];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  return result;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74FEF-EC55-454C-8640-3FC08FD90FF9}"/>
              </a:ext>
            </a:extLst>
          </p:cNvPr>
          <p:cNvSpPr txBox="1"/>
          <p:nvPr/>
        </p:nvSpPr>
        <p:spPr>
          <a:xfrm>
            <a:off x="653198" y="516435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/** Specialization for int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struct hash&lt;int&gt;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size_t operator()(int i) { return size_t(4262999287U * i);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AE46B804-1282-4D46-BCAD-96A73F15312D}"/>
              </a:ext>
            </a:extLst>
          </p:cNvPr>
          <p:cNvSpPr/>
          <p:nvPr/>
        </p:nvSpPr>
        <p:spPr>
          <a:xfrm>
            <a:off x="6851786" y="1377044"/>
            <a:ext cx="3768591" cy="830997"/>
          </a:xfrm>
          <a:prstGeom prst="borderCallout1">
            <a:avLst>
              <a:gd name="adj1" fmla="val 54119"/>
              <a:gd name="adj2" fmla="val -1400"/>
              <a:gd name="adj3" fmla="val 77063"/>
              <a:gd name="adj4" fmla="val -110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 implementation is provided for the explicit hash function class.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55F715-7E08-4A72-8696-787DC1B18A1A}"/>
              </a:ext>
            </a:extLst>
          </p:cNvPr>
          <p:cNvGrpSpPr/>
          <p:nvPr/>
        </p:nvGrpSpPr>
        <p:grpSpPr>
          <a:xfrm>
            <a:off x="2688772" y="4485221"/>
            <a:ext cx="7931605" cy="1382179"/>
            <a:chOff x="2688772" y="4485221"/>
            <a:chExt cx="7931605" cy="1382179"/>
          </a:xfrm>
        </p:grpSpPr>
        <p:sp>
          <p:nvSpPr>
            <p:cNvPr id="10" name="Callout: Line 9">
              <a:extLst>
                <a:ext uri="{FF2B5EF4-FFF2-40B4-BE49-F238E27FC236}">
                  <a16:creationId xmlns:a16="http://schemas.microsoft.com/office/drawing/2014/main" id="{A225F26C-B501-4C8A-976B-FC69A60058CC}"/>
                </a:ext>
              </a:extLst>
            </p:cNvPr>
            <p:cNvSpPr/>
            <p:nvPr/>
          </p:nvSpPr>
          <p:spPr>
            <a:xfrm>
              <a:off x="6851786" y="4485221"/>
              <a:ext cx="3768591" cy="1382179"/>
            </a:xfrm>
            <a:prstGeom prst="borderCallout1">
              <a:avLst>
                <a:gd name="adj1" fmla="val 49393"/>
                <a:gd name="adj2" fmla="val -1978"/>
                <a:gd name="adj3" fmla="val -112743"/>
                <a:gd name="adj4" fmla="val -88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Instead, specializations are provided for built-in types and library-defined types such as int and string.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BA79A9-EEE6-47C8-8D8C-D112F5F418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772" y="5176310"/>
              <a:ext cx="4060371" cy="69109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59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00201"/>
            <a:ext cx="8113713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hash_map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::iterator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Lab 08 - BST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1"/>
            <a:ext cx="3810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8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3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BA6948-7634-4B94-A096-B6BDB441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17" y="2845108"/>
            <a:ext cx="4567260" cy="3155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L08 – Binary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139" y="1295401"/>
            <a:ext cx="9654639" cy="1549707"/>
          </a:xfrm>
        </p:spPr>
        <p:txBody>
          <a:bodyPr/>
          <a:lstStyle/>
          <a:p>
            <a:r>
              <a:rPr lang="en-US" b="1" dirty="0"/>
              <a:t>A binary search tree (BST), which may sometimes be called an ordered or sorted binary tree, is a node-based data structure where each node references a value, a left child, and a right child.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8139" y="2562882"/>
            <a:ext cx="5622742" cy="38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 a Binary Search Tree, the left subtree of a node contains only nodes with values less than the node's value, the right subtree of a node contains only nodes with values greater than the node's value, there are no duplicate nodes, and both left and right subtrees of a node must also be binary search trees.</a:t>
            </a:r>
          </a:p>
        </p:txBody>
      </p:sp>
    </p:spTree>
    <p:extLst>
      <p:ext uri="{BB962C8B-B14F-4D97-AF65-F5344CB8AC3E}">
        <p14:creationId xmlns:p14="http://schemas.microsoft.com/office/powerpoint/2010/main" val="1314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119624" y="1434128"/>
            <a:ext cx="3771136" cy="2449397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Full tree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internal nodes w/2 children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tree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unfilled nodes right on row h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Predecessor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left, right-most node</a:t>
            </a: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Successor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SzPct val="100000"/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   right, left-most node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238138" y="3957238"/>
            <a:ext cx="4652622" cy="2672163"/>
            <a:chOff x="4323738" y="2150875"/>
            <a:chExt cx="4652622" cy="267216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940846" y="3756607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149659" y="3811525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620000" y="2844800"/>
              <a:ext cx="465697" cy="457200"/>
              <a:chOff x="4648200" y="1676400"/>
              <a:chExt cx="465697" cy="4572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035800" y="3549937"/>
              <a:ext cx="457200" cy="457200"/>
              <a:chOff x="4648200" y="1676400"/>
              <a:chExt cx="457200" cy="4572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8229600" y="3571125"/>
              <a:ext cx="457200" cy="457200"/>
              <a:chOff x="4648200" y="1676400"/>
              <a:chExt cx="457200" cy="457200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721122" y="4365838"/>
              <a:ext cx="457200" cy="457200"/>
              <a:chOff x="4648200" y="1676400"/>
              <a:chExt cx="457200" cy="4572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320468" y="4365838"/>
              <a:ext cx="461216" cy="457200"/>
              <a:chOff x="4648200" y="1676400"/>
              <a:chExt cx="461216" cy="457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658195" y="1720334"/>
                <a:ext cx="451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902165" y="4365838"/>
              <a:ext cx="499004" cy="457200"/>
              <a:chOff x="4630551" y="1676400"/>
              <a:chExt cx="499004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8519160" y="4365838"/>
              <a:ext cx="457200" cy="457200"/>
              <a:chOff x="4648200" y="1676400"/>
              <a:chExt cx="457200" cy="4572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665000" y="1720334"/>
                <a:ext cx="44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sp>
        <p:nvSpPr>
          <p:cNvPr id="143" name="Content Placeholder 2"/>
          <p:cNvSpPr txBox="1">
            <a:spLocks/>
          </p:cNvSpPr>
          <p:nvPr/>
        </p:nvSpPr>
        <p:spPr>
          <a:xfrm>
            <a:off x="592285" y="4876800"/>
            <a:ext cx="4075727" cy="1556266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post_order_traversal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</a:t>
            </a:r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592284" y="3124200"/>
            <a:ext cx="4656384" cy="1408904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592285" y="1434128"/>
            <a:ext cx="4686299" cy="131432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if </a:t>
            </a:r>
            <a:r>
              <a:rPr lang="en-US" sz="1600" b="1" i="1" dirty="0">
                <a:latin typeface="Comic Sans MS" panose="030F0702030302020204" pitchFamily="66" charset="0"/>
              </a:rPr>
              <a:t>node</a:t>
            </a:r>
            <a:r>
              <a:rPr lang="en-US" sz="1600" b="1" dirty="0">
                <a:latin typeface="Comic Sans MS" panose="030F0702030302020204" pitchFamily="66" charset="0"/>
              </a:rPr>
              <a:t> is NULL return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visit node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  <a:p>
            <a:pPr marL="344488" indent="-3444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pre_order_traversal</a:t>
            </a:r>
            <a:r>
              <a:rPr lang="en-US" sz="1600" b="1" dirty="0">
                <a:latin typeface="Comic Sans MS" panose="030F0702030302020204" pitchFamily="66" charset="0"/>
              </a:rPr>
              <a:t>(</a:t>
            </a:r>
            <a:r>
              <a:rPr lang="en-US" sz="16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600" b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06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 bldLvl="2"/>
      <p:bldP spid="143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Search, Insert, Delete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587338" y="1371600"/>
            <a:ext cx="5255730" cy="2973538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bool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search</a:t>
            </a:r>
            <a:r>
              <a:rPr lang="en-US" sz="1800" b="1" dirty="0">
                <a:latin typeface="Comic Sans MS" panose="030F0702030302020204" pitchFamily="66" charset="0"/>
              </a:rPr>
              <a:t>(</a:t>
            </a:r>
            <a:r>
              <a:rPr lang="en-US" sz="1800" b="1" i="1" dirty="0">
                <a:latin typeface="Comic Sans MS" panose="030F0702030302020204" pitchFamily="66" charset="0"/>
              </a:rPr>
              <a:t>node, value</a:t>
            </a:r>
            <a:r>
              <a:rPr lang="en-US" sz="1800" b="1" dirty="0"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</a:t>
            </a:r>
            <a:r>
              <a:rPr lang="en-US" sz="1800" b="1" i="1" dirty="0">
                <a:latin typeface="Comic Sans MS" panose="030F0702030302020204" pitchFamily="66" charset="0"/>
              </a:rPr>
              <a:t>node</a:t>
            </a:r>
            <a:r>
              <a:rPr lang="en-US" sz="1800" b="1" dirty="0">
                <a:latin typeface="Comic Sans MS" panose="030F0702030302020204" pitchFamily="66" charset="0"/>
              </a:rPr>
              <a:t> is NULL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</a:t>
            </a:r>
            <a:r>
              <a:rPr lang="en-US" sz="1800" b="1" i="1" dirty="0" err="1">
                <a:latin typeface="Comic Sans MS" panose="030F0702030302020204" pitchFamily="66" charset="0"/>
              </a:rPr>
              <a:t>node.value</a:t>
            </a:r>
            <a:r>
              <a:rPr lang="en-US" sz="1800" b="1" dirty="0">
                <a:latin typeface="Comic Sans MS" panose="030F0702030302020204" pitchFamily="66" charset="0"/>
              </a:rPr>
              <a:t> == </a:t>
            </a:r>
            <a:r>
              <a:rPr lang="en-US" sz="1800" b="1" i="1" dirty="0">
                <a:latin typeface="Comic Sans MS" panose="030F0702030302020204" pitchFamily="66" charset="0"/>
              </a:rPr>
              <a:t>value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</a:t>
            </a:r>
            <a:r>
              <a:rPr lang="en-US" sz="1800" b="1" i="1" dirty="0">
                <a:latin typeface="Comic Sans MS" panose="030F0702030302020204" pitchFamily="66" charset="0"/>
              </a:rPr>
              <a:t>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</a:t>
            </a:r>
            <a:r>
              <a:rPr lang="en-US" sz="1800" b="1" i="1" dirty="0">
                <a:latin typeface="Comic Sans MS" panose="030F0702030302020204" pitchFamily="66" charset="0"/>
              </a:rPr>
              <a:t>value </a:t>
            </a:r>
            <a:r>
              <a:rPr lang="en-US" sz="1800" b="1" dirty="0">
                <a:latin typeface="Comic Sans MS" panose="030F0702030302020204" pitchFamily="66" charset="0"/>
              </a:rPr>
              <a:t>&lt; </a:t>
            </a:r>
            <a:r>
              <a:rPr lang="en-US" sz="1800" b="1" i="1" dirty="0" err="1">
                <a:latin typeface="Comic Sans MS" panose="030F0702030302020204" pitchFamily="66" charset="0"/>
              </a:rPr>
              <a:t>node.value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search</a:t>
            </a:r>
            <a:r>
              <a:rPr lang="en-US" sz="1800" b="1" dirty="0">
                <a:latin typeface="Comic Sans MS" panose="030F0702030302020204" pitchFamily="66" charset="0"/>
              </a:rPr>
              <a:t>(</a:t>
            </a:r>
            <a:r>
              <a:rPr lang="en-US" sz="1800" b="1" i="1" dirty="0" err="1">
                <a:latin typeface="Comic Sans MS" panose="030F0702030302020204" pitchFamily="66" charset="0"/>
              </a:rPr>
              <a:t>node.left</a:t>
            </a:r>
            <a:r>
              <a:rPr lang="en-US" sz="1800" b="1" i="1" dirty="0">
                <a:latin typeface="Comic Sans MS" panose="030F0702030302020204" pitchFamily="66" charset="0"/>
              </a:rPr>
              <a:t>, value</a:t>
            </a:r>
            <a:r>
              <a:rPr lang="en-US" sz="1800" b="1" dirty="0"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</a:t>
            </a:r>
            <a:r>
              <a:rPr lang="en-US" sz="1800" b="1" i="1" dirty="0">
                <a:latin typeface="Comic Sans MS" panose="030F0702030302020204" pitchFamily="66" charset="0"/>
              </a:rPr>
              <a:t> value &gt; </a:t>
            </a:r>
            <a:r>
              <a:rPr lang="en-US" sz="1800" b="1" i="1" dirty="0" err="1">
                <a:latin typeface="Comic Sans MS" panose="030F0702030302020204" pitchFamily="66" charset="0"/>
              </a:rPr>
              <a:t>node.value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search</a:t>
            </a:r>
            <a:r>
              <a:rPr lang="en-US" sz="1800" b="1" dirty="0">
                <a:latin typeface="Comic Sans MS" panose="030F0702030302020204" pitchFamily="66" charset="0"/>
              </a:rPr>
              <a:t>(</a:t>
            </a:r>
            <a:r>
              <a:rPr lang="en-US" sz="1800" b="1" i="1" dirty="0" err="1">
                <a:latin typeface="Comic Sans MS" panose="030F0702030302020204" pitchFamily="66" charset="0"/>
              </a:rPr>
              <a:t>node.right</a:t>
            </a:r>
            <a:r>
              <a:rPr lang="en-US" sz="1800" b="1" i="1" dirty="0">
                <a:latin typeface="Comic Sans MS" panose="030F0702030302020204" pitchFamily="66" charset="0"/>
              </a:rPr>
              <a:t>, value</a:t>
            </a:r>
            <a:r>
              <a:rPr lang="en-US" sz="18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8B86D5-3909-431D-8B21-1A3D5BDF653D}"/>
              </a:ext>
            </a:extLst>
          </p:cNvPr>
          <p:cNvSpPr txBox="1">
            <a:spLocks/>
          </p:cNvSpPr>
          <p:nvPr/>
        </p:nvSpPr>
        <p:spPr>
          <a:xfrm>
            <a:off x="5843068" y="1371600"/>
            <a:ext cx="4986248" cy="3061556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bool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insert</a:t>
            </a:r>
            <a:r>
              <a:rPr lang="en-US" sz="1800" b="1" dirty="0">
                <a:latin typeface="Comic Sans MS" panose="030F0702030302020204" pitchFamily="66" charset="0"/>
              </a:rPr>
              <a:t>(Node*&amp; node, const T&amp; data)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node is NULL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node = new Node(data)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data == node-&gt;data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data &lt; node-&gt;data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insert</a:t>
            </a:r>
            <a:r>
              <a:rPr lang="en-US" sz="1800" b="1" dirty="0">
                <a:latin typeface="Comic Sans MS" panose="030F0702030302020204" pitchFamily="66" charset="0"/>
              </a:rPr>
              <a:t>(node-&gt;left, data);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data &gt; node-&gt;data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   return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insert</a:t>
            </a:r>
            <a:r>
              <a:rPr lang="en-US" sz="1800" b="1" dirty="0">
                <a:latin typeface="Comic Sans MS" panose="030F0702030302020204" pitchFamily="66" charset="0"/>
              </a:rPr>
              <a:t>(node-&gt;right, data);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57077E-6C80-4587-AD49-5EC4CAD555C5}"/>
              </a:ext>
            </a:extLst>
          </p:cNvPr>
          <p:cNvSpPr txBox="1">
            <a:spLocks/>
          </p:cNvSpPr>
          <p:nvPr/>
        </p:nvSpPr>
        <p:spPr>
          <a:xfrm>
            <a:off x="580242" y="4290158"/>
            <a:ext cx="8464407" cy="251146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  <a:tabLst>
                <a:tab pos="460375" algn="l"/>
              </a:tabLst>
            </a:pPr>
            <a:r>
              <a:rPr lang="en-US" sz="1800" b="1" dirty="0">
                <a:latin typeface="Comic Sans MS" panose="030F0702030302020204" pitchFamily="66" charset="0"/>
              </a:rPr>
              <a:t>bool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1800" b="1" dirty="0">
                <a:latin typeface="Comic Sans MS" panose="030F0702030302020204" pitchFamily="66" charset="0"/>
              </a:rPr>
              <a:t>(Node*&amp; node, const T&amp; data)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node is NULL,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data &lt; node-&gt;data, return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1800" b="1" dirty="0">
                <a:latin typeface="Comic Sans MS" panose="030F0702030302020204" pitchFamily="66" charset="0"/>
              </a:rPr>
              <a:t>(node-&gt;left,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data &gt; node-&gt;data, return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1800" b="1" dirty="0">
                <a:latin typeface="Comic Sans MS" panose="030F0702030302020204" pitchFamily="66" charset="0"/>
              </a:rPr>
              <a:t>(node-&gt;right,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node has no children, parent = NULL,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if node has 1 child, parent = node-&gt;(left or right),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exchange node-&gt;data with </a:t>
            </a:r>
            <a:r>
              <a:rPr lang="en-US" sz="1800" b="1" dirty="0" err="1">
                <a:latin typeface="Comic Sans MS" panose="030F0702030302020204" pitchFamily="66" charset="0"/>
              </a:rPr>
              <a:t>in_order_predecessor</a:t>
            </a:r>
            <a:r>
              <a:rPr lang="en-US" sz="1800" b="1" dirty="0">
                <a:latin typeface="Comic Sans MS" panose="030F0702030302020204" pitchFamily="66" charset="0"/>
              </a:rPr>
              <a:t>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mic Sans MS" panose="030F0702030302020204" pitchFamily="66" charset="0"/>
              </a:rPr>
              <a:t>return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1800" b="1" dirty="0">
                <a:latin typeface="Comic Sans MS" panose="030F0702030302020204" pitchFamily="66" charset="0"/>
              </a:rPr>
              <a:t>(node-&gt;left, data)</a:t>
            </a:r>
          </a:p>
        </p:txBody>
      </p:sp>
    </p:spTree>
    <p:extLst>
      <p:ext uri="{BB962C8B-B14F-4D97-AF65-F5344CB8AC3E}">
        <p14:creationId xmlns:p14="http://schemas.microsoft.com/office/powerpoint/2010/main" val="39446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Commands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33830"/>
              </p:ext>
            </p:extLst>
          </p:nvPr>
        </p:nvGraphicFramePr>
        <p:xfrm>
          <a:off x="457200" y="1363476"/>
          <a:ext cx="10332720" cy="694944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COMMAND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OUTPUT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</a:rPr>
                        <a:t>INT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effectLst/>
                        </a:rPr>
                        <a:t>Instantiate (select) integer BST for subsequent commands.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5219" y="2947627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remove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Remove node from BST. Return false if not found.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5219" y="3395994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clear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Delete all nodes from the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OK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5219" y="3844361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print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Print BST (using insertion operator) in level-order.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Level-order list, empty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5219" y="5637826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find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Find and display node in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found, not found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5219" y="6085605"/>
          <a:ext cx="10332720" cy="64389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tree</a:t>
                      </a:r>
                    </a:p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(Bonus)</a:t>
                      </a:r>
                      <a:endParaRPr lang="en-US" sz="1600" b="1" baseline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Output the contents of the BST using begin() and end() iterators in in-order.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In-order listing of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E4A794-E06C-4477-B186-977EB0FEA928}"/>
              </a:ext>
            </a:extLst>
          </p:cNvPr>
          <p:cNvGraphicFramePr>
            <a:graphicFrameLocks noGrp="1"/>
          </p:cNvGraphicFramePr>
          <p:nvPr/>
        </p:nvGraphicFramePr>
        <p:xfrm>
          <a:off x="455219" y="5189462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size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Output the number of nodes in the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Number of BST nodes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F89E6C6-92C1-487C-92E9-2E4BB6A59B93}"/>
              </a:ext>
            </a:extLst>
          </p:cNvPr>
          <p:cNvGraphicFramePr>
            <a:graphicFrameLocks noGrp="1"/>
          </p:cNvGraphicFramePr>
          <p:nvPr/>
        </p:nvGraphicFramePr>
        <p:xfrm>
          <a:off x="455219" y="2499260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add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Add data node to BST. Return false if duplicate.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FD8CE48-1864-4F35-B37E-F8178CE48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57821"/>
              </p:ext>
            </p:extLst>
          </p:nvPr>
        </p:nvGraphicFramePr>
        <p:xfrm>
          <a:off x="455219" y="2050893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</a:rPr>
                        <a:t>STRING</a:t>
                      </a:r>
                      <a:endParaRPr lang="en-US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Instantiate (select) string BST for subsequent commands.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7FB2D7-F34A-4C32-99FF-2E9A020B2E14}"/>
              </a:ext>
            </a:extLst>
          </p:cNvPr>
          <p:cNvGraphicFramePr>
            <a:graphicFrameLocks noGrp="1"/>
          </p:cNvGraphicFramePr>
          <p:nvPr/>
        </p:nvGraphicFramePr>
        <p:xfrm>
          <a:off x="455219" y="4292728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copy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Make deep copy of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OK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2F46B66-E32F-4034-B0B5-DB4F95FACE68}"/>
              </a:ext>
            </a:extLst>
          </p:cNvPr>
          <p:cNvGraphicFramePr>
            <a:graphicFrameLocks noGrp="1"/>
          </p:cNvGraphicFramePr>
          <p:nvPr/>
        </p:nvGraphicFramePr>
        <p:xfrm>
          <a:off x="455219" y="4741095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 err="1">
                          <a:effectLst/>
                        </a:rPr>
                        <a:t>printcopy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Print BST (using insertion operator) in level-order.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Level-order list, empty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Level-Order Traversal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Sets and Maps (32)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58368" y="1371600"/>
            <a:ext cx="7786206" cy="533400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/** Output nodes at a given level */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bool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(Node&lt;T&gt;* root, int level, stringstream&amp; out) const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{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if (root == NULL) return false;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if (level == 0)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{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   out &lt;&lt; " " &lt;&lt; root-&gt;data;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   if ((root-&gt;left != NULL) || (root-&gt;right != NULL)) return true;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   return false;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}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if ((level == 1) &amp;&amp; !root-&gt;left_ &amp;&amp; root-&gt;right_) out &lt;&lt; " _";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bool left =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(root-&gt;left, level - 1, out);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bool right =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(root-&gt;right, level - 1, out);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if ((level == 1) &amp;&amp; root-&gt;left_ &amp;&amp; !root-&gt;right_) out &lt;&lt; " _";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return left || right;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} // end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()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int level = -1;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do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{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out &lt;&lt; endl &lt;&lt; "  " &lt;&lt; ++level &lt;&lt; ":";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} while (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(root, level, out));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799832" y="4398818"/>
            <a:ext cx="2514600" cy="198120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Add 2 True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Add 3 True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Add 4 True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 err="1">
                <a:latin typeface="Comic Sans MS" panose="030F0702030302020204" pitchFamily="66" charset="0"/>
              </a:rPr>
              <a:t>PrintBST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  0: 2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  1: _ 3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  2: _ 4</a:t>
            </a:r>
          </a:p>
        </p:txBody>
      </p:sp>
    </p:spTree>
    <p:extLst>
      <p:ext uri="{BB962C8B-B14F-4D97-AF65-F5344CB8AC3E}">
        <p14:creationId xmlns:p14="http://schemas.microsoft.com/office/powerpoint/2010/main" val="32096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5685</Words>
  <Application>Microsoft Office PowerPoint</Application>
  <PresentationFormat>Custom</PresentationFormat>
  <Paragraphs>800</Paragraphs>
  <Slides>40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Attendance Quiz #31</vt:lpstr>
      <vt:lpstr>Tip #32: size() vs empty()</vt:lpstr>
      <vt:lpstr>PowerPoint Presentation</vt:lpstr>
      <vt:lpstr>L08 – Binary Search Tree</vt:lpstr>
      <vt:lpstr>Traversal</vt:lpstr>
      <vt:lpstr>Search, Insert, Delete</vt:lpstr>
      <vt:lpstr>BST Commands</vt:lpstr>
      <vt:lpstr>Level-Order Traversal</vt:lpstr>
      <vt:lpstr>BST Grading Criteria</vt:lpstr>
      <vt:lpstr>BST Class</vt:lpstr>
      <vt:lpstr>Iterator (Bonus)</vt:lpstr>
      <vt:lpstr>Iterator</vt:lpstr>
      <vt:lpstr>Copying Objects</vt:lpstr>
      <vt:lpstr>Copy Constructor / Assignment Operator</vt:lpstr>
      <vt:lpstr>Shallow vs Deep Copy</vt:lpstr>
      <vt:lpstr>Copy Constructor</vt:lpstr>
      <vt:lpstr>Assignment Operator</vt:lpstr>
      <vt:lpstr>The Destructor</vt:lpstr>
      <vt:lpstr>PowerPoint Presentation</vt:lpstr>
      <vt:lpstr>Maps</vt:lpstr>
      <vt:lpstr>Maps</vt:lpstr>
      <vt:lpstr>Maps</vt:lpstr>
      <vt:lpstr>Maps Example</vt:lpstr>
      <vt:lpstr>Maps Example</vt:lpstr>
      <vt:lpstr>PowerPoint Presentation</vt:lpstr>
      <vt:lpstr>Quadratic Probing</vt:lpstr>
      <vt:lpstr>Problems with Quadratic Probing</vt:lpstr>
      <vt:lpstr>Chaining</vt:lpstr>
      <vt:lpstr>Chaining</vt:lpstr>
      <vt:lpstr>PowerPoint Presentation</vt:lpstr>
      <vt:lpstr>PowerPoint Presentation</vt:lpstr>
      <vt:lpstr>Open Addressing versus Chaining</vt:lpstr>
      <vt:lpstr>Storage Requirements</vt:lpstr>
      <vt:lpstr>Rehashing</vt:lpstr>
      <vt:lpstr>PowerPoint Presentation</vt:lpstr>
      <vt:lpstr>Class Template Specialization</vt:lpstr>
      <vt:lpstr>Defining the Hash Function Class</vt:lpstr>
      <vt:lpstr>The hash_map::iterator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111</cp:revision>
  <cp:lastPrinted>2021-11-12T04:59:34Z</cp:lastPrinted>
  <dcterms:created xsi:type="dcterms:W3CDTF">2020-07-19T21:27:39Z</dcterms:created>
  <dcterms:modified xsi:type="dcterms:W3CDTF">2022-03-31T17:25:18Z</dcterms:modified>
</cp:coreProperties>
</file>